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56" r:id="rId2"/>
    <p:sldId id="463" r:id="rId3"/>
    <p:sldId id="502" r:id="rId4"/>
    <p:sldId id="503" r:id="rId5"/>
    <p:sldId id="486" r:id="rId6"/>
    <p:sldId id="504" r:id="rId7"/>
    <p:sldId id="487" r:id="rId8"/>
    <p:sldId id="505" r:id="rId9"/>
    <p:sldId id="483" r:id="rId10"/>
    <p:sldId id="484" r:id="rId11"/>
    <p:sldId id="485" r:id="rId12"/>
    <p:sldId id="501" r:id="rId13"/>
    <p:sldId id="490" r:id="rId14"/>
    <p:sldId id="489" r:id="rId15"/>
    <p:sldId id="491" r:id="rId16"/>
    <p:sldId id="492" r:id="rId17"/>
    <p:sldId id="493" r:id="rId18"/>
    <p:sldId id="494" r:id="rId19"/>
    <p:sldId id="495" r:id="rId20"/>
    <p:sldId id="500" r:id="rId21"/>
    <p:sldId id="497" r:id="rId22"/>
    <p:sldId id="498" r:id="rId23"/>
    <p:sldId id="477" r:id="rId24"/>
    <p:sldId id="399" r:id="rId25"/>
    <p:sldId id="409" r:id="rId26"/>
    <p:sldId id="481" r:id="rId27"/>
    <p:sldId id="4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5326" autoAdjust="0"/>
  </p:normalViewPr>
  <p:slideViewPr>
    <p:cSldViewPr snapToGrid="0">
      <p:cViewPr varScale="1">
        <p:scale>
          <a:sx n="87" d="100"/>
          <a:sy n="87" d="100"/>
        </p:scale>
        <p:origin x="350"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5/19/2021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localhost:52863/webapp/index.html?hc_reset&amp;origional-url=index.html&amp;sap-ui-appCacheBuster=..%2F&amp;sap-ui-xx-componentPreload=of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controller/BaseController.txt" TargetMode="External"/><Relationship Id="rId13" Type="http://schemas.openxmlformats.org/officeDocument/2006/relationships/hyperlink" Target="https://github.com/soyuztechnologies/Corporate_Full_Stack_Training/blob/master/Day%204/formatter.txt" TargetMode="External"/><Relationship Id="rId18" Type="http://schemas.openxmlformats.org/officeDocument/2006/relationships/image" Target="../media/image7.jpeg"/><Relationship Id="rId3" Type="http://schemas.openxmlformats.org/officeDocument/2006/relationships/hyperlink" Target="https://github.com/soyuztechnologies/Corporate_Full_Stack_Training/blob/master/Day%204/view/App.view.txt" TargetMode="External"/><Relationship Id="rId7" Type="http://schemas.openxmlformats.org/officeDocument/2006/relationships/hyperlink" Target="https://github.com/soyuztechnologies/Corporate_Full_Stack_Training/blob/master/Day%204/view/View2.view.txt" TargetMode="External"/><Relationship Id="rId12" Type="http://schemas.openxmlformats.org/officeDocument/2006/relationships/hyperlink" Target="https://github.com/soyuztechnologies/Corporate_Full_Stack_Training/blob/master/Day%204/view/Empty.view.txt" TargetMode="External"/><Relationship Id="rId17" Type="http://schemas.openxmlformats.org/officeDocument/2006/relationships/image" Target="../media/image2.png"/><Relationship Id="rId2" Type="http://schemas.openxmlformats.org/officeDocument/2006/relationships/hyperlink" Target="https://github.com/soyuztechnologies/Corporate_Full_Stack_Training/blob/master/Day%204/controller/App.controller.txt" TargetMode="External"/><Relationship Id="rId16" Type="http://schemas.openxmlformats.org/officeDocument/2006/relationships/hyperlink" Target="https://github.com/soyuztechnologies/Corporate_Full_Stack_Training/blob/master/Day%204/Component.txt"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controller/View2.controller.txt" TargetMode="External"/><Relationship Id="rId11" Type="http://schemas.openxmlformats.org/officeDocument/2006/relationships/hyperlink" Target="https://github.com/soyuztechnologies/Corporate_Full_Stack_Training/blob/master/Day%204/controller/Empty.controller.txt" TargetMode="External"/><Relationship Id="rId5" Type="http://schemas.openxmlformats.org/officeDocument/2006/relationships/hyperlink" Target="https://github.com/soyuztechnologies/Corporate_Full_Stack_Training/blob/master/Day%204/view/View1.view.txt" TargetMode="External"/><Relationship Id="rId15" Type="http://schemas.openxmlformats.org/officeDocument/2006/relationships/hyperlink" Target="https://github.com/soyuztechnologies/Corporate_Full_Stack_Training/blob/master/Day%204/i18n/i18n.txt" TargetMode="External"/><Relationship Id="rId10" Type="http://schemas.openxmlformats.org/officeDocument/2006/relationships/hyperlink" Target="https://github.com/soyuztechnologies/Corporate_Full_Stack_Training/blob/master/Day%204/models/model.txt" TargetMode="External"/><Relationship Id="rId4" Type="http://schemas.openxmlformats.org/officeDocument/2006/relationships/hyperlink" Target="https://github.com/soyuztechnologies/Corporate_Full_Stack_Training/blob/master/Day%204/controller/View1.controller.txt" TargetMode="External"/><Relationship Id="rId9" Type="http://schemas.openxmlformats.org/officeDocument/2006/relationships/hyperlink" Target="https://github.com/soyuztechnologies/Corporate_Full_Stack_Training/blob/master/Day%204/models/mockdata/demoData.txt" TargetMode="External"/><Relationship Id="rId14" Type="http://schemas.openxmlformats.org/officeDocument/2006/relationships/hyperlink" Target="https://github.com/soyuztechnologies/Corporate_Full_Stack_Training/blob/master/Day%204/manifest.tx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apui5.hana.ondemand.com/#/topic/1b6dcd39a6a74f528b27ddb22f15af0d"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s://experience.sap.com/fiori-desig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4459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effectLst/>
              </a:rPr>
              <a:t> </a:t>
            </a:r>
            <a:endParaRPr lang="en-US" dirty="0"/>
          </a:p>
        </p:txBody>
      </p:sp>
      <p:sp>
        <p:nvSpPr>
          <p:cNvPr id="4" name="TextBox 3"/>
          <p:cNvSpPr txBox="1"/>
          <p:nvPr/>
        </p:nvSpPr>
        <p:spPr>
          <a:xfrm>
            <a:off x="122712" y="154049"/>
            <a:ext cx="10205643" cy="2369880"/>
          </a:xfrm>
          <a:prstGeom prst="rect">
            <a:avLst/>
          </a:prstGeom>
          <a:noFill/>
        </p:spPr>
        <p:txBody>
          <a:bodyPr wrap="square" rtlCol="0">
            <a:spAutoFit/>
          </a:bodyPr>
          <a:lstStyle/>
          <a:p>
            <a:r>
              <a:rPr lang="en-US" sz="5400" b="1" cap="all" spc="-150" dirty="0">
                <a:solidFill>
                  <a:schemeClr val="accent3"/>
                </a:solidFill>
              </a:rPr>
              <a:t>SAP Full-Stack Developer</a:t>
            </a:r>
          </a:p>
          <a:p>
            <a:r>
              <a:rPr lang="en-US" sz="5400" b="1" cap="all" spc="-150" dirty="0">
                <a:solidFill>
                  <a:schemeClr val="accent3"/>
                </a:solidFill>
              </a:rPr>
              <a:t>Training</a:t>
            </a:r>
          </a:p>
          <a:p>
            <a:r>
              <a:rPr lang="en-US" sz="3600" b="1" cap="all" spc="-150" dirty="0">
                <a:solidFill>
                  <a:schemeClr val="accent3"/>
                </a:solidFill>
              </a:rPr>
              <a:t>ABAP </a:t>
            </a:r>
            <a:r>
              <a:rPr lang="en-US" sz="3600" b="1" spc="-150" dirty="0">
                <a:solidFill>
                  <a:schemeClr val="accent3"/>
                </a:solidFill>
              </a:rPr>
              <a:t>on HANA, UI5 &amp; Fiori, Analytics with OData</a:t>
            </a:r>
            <a:endParaRPr lang="en-US" sz="3600" b="1" cap="all" spc="-150" dirty="0">
              <a:solidFill>
                <a:schemeClr val="accent3"/>
              </a:solidFill>
            </a:endParaRPr>
          </a:p>
        </p:txBody>
      </p:sp>
      <p:sp>
        <p:nvSpPr>
          <p:cNvPr id="5" name="TextBox 4"/>
          <p:cNvSpPr txBox="1"/>
          <p:nvPr/>
        </p:nvSpPr>
        <p:spPr>
          <a:xfrm>
            <a:off x="0" y="3061244"/>
            <a:ext cx="6629399" cy="646331"/>
          </a:xfrm>
          <a:prstGeom prst="rect">
            <a:avLst/>
          </a:prstGeom>
          <a:noFill/>
        </p:spPr>
        <p:txBody>
          <a:bodyPr wrap="square" rtlCol="0">
            <a:spAutoFit/>
          </a:bodyPr>
          <a:lstStyle/>
          <a:p>
            <a:r>
              <a:rPr lang="en-US" sz="3600" spc="-150" dirty="0">
                <a:solidFill>
                  <a:schemeClr val="bg1"/>
                </a:solidFill>
              </a:rPr>
              <a:t>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41165" y="4423252"/>
            <a:ext cx="2309090" cy="2280699"/>
          </a:xfrm>
          <a:prstGeom prst="rect">
            <a:avLst/>
          </a:prstGeom>
        </p:spPr>
      </p:pic>
      <p:sp>
        <p:nvSpPr>
          <p:cNvPr id="8" name="TextBox 7"/>
          <p:cNvSpPr txBox="1"/>
          <p:nvPr/>
        </p:nvSpPr>
        <p:spPr>
          <a:xfrm>
            <a:off x="122712" y="370593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38000">
              <a:srgbClr val="FBFBFB"/>
            </a:gs>
            <a:gs pos="26000">
              <a:srgbClr val="FCFCFC"/>
            </a:gs>
            <a:gs pos="19000">
              <a:schemeClr val="bg1"/>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40880B36-3F0B-4974-AD49-27087DE8A043}"/>
              </a:ext>
            </a:extLst>
          </p:cNvPr>
          <p:cNvSpPr txBox="1"/>
          <p:nvPr/>
        </p:nvSpPr>
        <p:spPr>
          <a:xfrm>
            <a:off x="318336" y="107596"/>
            <a:ext cx="11002081" cy="646331"/>
          </a:xfrm>
          <a:prstGeom prst="rect">
            <a:avLst/>
          </a:prstGeom>
          <a:noFill/>
        </p:spPr>
        <p:txBody>
          <a:bodyPr wrap="square">
            <a:spAutoFit/>
          </a:bodyPr>
          <a:lstStyle/>
          <a:p>
            <a:r>
              <a:rPr lang="en-US" sz="3600" dirty="0">
                <a:latin typeface="Cooper Black" panose="0208090404030B020404" pitchFamily="18" charset="0"/>
              </a:rPr>
              <a:t>Components of manifest.json </a:t>
            </a:r>
          </a:p>
        </p:txBody>
      </p:sp>
      <p:cxnSp>
        <p:nvCxnSpPr>
          <p:cNvPr id="212" name="Straight Connector 211">
            <a:extLst>
              <a:ext uri="{FF2B5EF4-FFF2-40B4-BE49-F238E27FC236}">
                <a16:creationId xmlns:a16="http://schemas.microsoft.com/office/drawing/2014/main" id="{01722744-6CE0-4FB8-B90C-F90CDEE6B274}"/>
              </a:ext>
            </a:extLst>
          </p:cNvPr>
          <p:cNvCxnSpPr>
            <a:cxnSpLocks/>
            <a:endCxn id="223" idx="1"/>
          </p:cNvCxnSpPr>
          <p:nvPr/>
        </p:nvCxnSpPr>
        <p:spPr>
          <a:xfrm flipV="1">
            <a:off x="3059890" y="1103441"/>
            <a:ext cx="922428" cy="76652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3" name="Oval 25">
            <a:extLst>
              <a:ext uri="{FF2B5EF4-FFF2-40B4-BE49-F238E27FC236}">
                <a16:creationId xmlns:a16="http://schemas.microsoft.com/office/drawing/2014/main" id="{70032862-D7C2-4D83-BAA5-DFBCF5701BA3}"/>
              </a:ext>
            </a:extLst>
          </p:cNvPr>
          <p:cNvSpPr/>
          <p:nvPr/>
        </p:nvSpPr>
        <p:spPr>
          <a:xfrm>
            <a:off x="3090949" y="1898343"/>
            <a:ext cx="1423736" cy="2830129"/>
          </a:xfrm>
          <a:custGeom>
            <a:avLst/>
            <a:gdLst>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0 w 4850078"/>
              <a:gd name="connsiteY4" fmla="*/ 242503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91440 w 4850078"/>
              <a:gd name="connsiteY4" fmla="*/ 251647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0" fmla="*/ 0 w 2425039"/>
              <a:gd name="connsiteY0" fmla="*/ 0 h 4850078"/>
              <a:gd name="connsiteX1" fmla="*/ 2425039 w 2425039"/>
              <a:gd name="connsiteY1" fmla="*/ 2425039 h 4850078"/>
              <a:gd name="connsiteX2" fmla="*/ 0 w 2425039"/>
              <a:gd name="connsiteY2" fmla="*/ 4850078 h 4850078"/>
            </a:gdLst>
            <a:ahLst/>
            <a:cxnLst>
              <a:cxn ang="0">
                <a:pos x="connsiteX0" y="connsiteY0"/>
              </a:cxn>
              <a:cxn ang="0">
                <a:pos x="connsiteX1" y="connsiteY1"/>
              </a:cxn>
              <a:cxn ang="0">
                <a:pos x="connsiteX2" y="connsiteY2"/>
              </a:cxn>
            </a:cxnLst>
            <a:rect l="l" t="t" r="r" b="b"/>
            <a:pathLst>
              <a:path w="2425039" h="4850078">
                <a:moveTo>
                  <a:pt x="0" y="0"/>
                </a:moveTo>
                <a:cubicBezTo>
                  <a:pt x="1339312" y="0"/>
                  <a:pt x="2425039" y="1085727"/>
                  <a:pt x="2425039" y="2425039"/>
                </a:cubicBezTo>
                <a:cubicBezTo>
                  <a:pt x="2425039" y="3764351"/>
                  <a:pt x="1339312" y="4850078"/>
                  <a:pt x="0" y="4850078"/>
                </a:cubicBezTo>
              </a:path>
            </a:pathLst>
          </a:custGeom>
          <a:gradFill>
            <a:gsLst>
              <a:gs pos="19000">
                <a:schemeClr val="bg1"/>
              </a:gs>
              <a:gs pos="100000">
                <a:schemeClr val="bg1">
                  <a:lumMod val="95000"/>
                </a:schemeClr>
              </a:gs>
            </a:gsLst>
            <a:lin ang="5400000" scaled="1"/>
          </a:gradFill>
          <a:ln w="25400" cap="rnd">
            <a:solidFill>
              <a:schemeClr val="tx1">
                <a:lumMod val="95000"/>
                <a:lumOff val="5000"/>
              </a:schemeClr>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4" name="Oval 213">
            <a:extLst>
              <a:ext uri="{FF2B5EF4-FFF2-40B4-BE49-F238E27FC236}">
                <a16:creationId xmlns:a16="http://schemas.microsoft.com/office/drawing/2014/main" id="{1C6B305B-DAC1-40A5-B706-B4BD3D9A0838}"/>
              </a:ext>
            </a:extLst>
          </p:cNvPr>
          <p:cNvSpPr/>
          <p:nvPr/>
        </p:nvSpPr>
        <p:spPr>
          <a:xfrm>
            <a:off x="3059887" y="1866569"/>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5" name="Oval 214">
            <a:extLst>
              <a:ext uri="{FF2B5EF4-FFF2-40B4-BE49-F238E27FC236}">
                <a16:creationId xmlns:a16="http://schemas.microsoft.com/office/drawing/2014/main" id="{7808F3FB-8420-4ED3-9900-CB09325E7247}"/>
              </a:ext>
            </a:extLst>
          </p:cNvPr>
          <p:cNvSpPr/>
          <p:nvPr/>
        </p:nvSpPr>
        <p:spPr>
          <a:xfrm>
            <a:off x="3059887" y="6059378"/>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3" name="Rectangle: Rounded Corners 222">
            <a:extLst>
              <a:ext uri="{FF2B5EF4-FFF2-40B4-BE49-F238E27FC236}">
                <a16:creationId xmlns:a16="http://schemas.microsoft.com/office/drawing/2014/main" id="{69EE2480-D704-44E6-B0D1-7B2C27653F32}"/>
              </a:ext>
            </a:extLst>
          </p:cNvPr>
          <p:cNvSpPr/>
          <p:nvPr/>
        </p:nvSpPr>
        <p:spPr>
          <a:xfrm>
            <a:off x="3982318" y="867489"/>
            <a:ext cx="3157533" cy="4719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4" name="Oval 223">
            <a:extLst>
              <a:ext uri="{FF2B5EF4-FFF2-40B4-BE49-F238E27FC236}">
                <a16:creationId xmlns:a16="http://schemas.microsoft.com/office/drawing/2014/main" id="{313839E6-1641-4EA1-A857-746F9E600CCE}"/>
              </a:ext>
            </a:extLst>
          </p:cNvPr>
          <p:cNvSpPr/>
          <p:nvPr/>
        </p:nvSpPr>
        <p:spPr>
          <a:xfrm>
            <a:off x="3645744" y="95760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3"/>
                </a:solidFill>
              </a:rPr>
              <a:t>01</a:t>
            </a:r>
          </a:p>
        </p:txBody>
      </p:sp>
      <p:sp>
        <p:nvSpPr>
          <p:cNvPr id="225" name="Rectangle 224">
            <a:extLst>
              <a:ext uri="{FF2B5EF4-FFF2-40B4-BE49-F238E27FC236}">
                <a16:creationId xmlns:a16="http://schemas.microsoft.com/office/drawing/2014/main" id="{A285E610-798F-4833-90C0-8DE6EBEBFEC5}"/>
              </a:ext>
            </a:extLst>
          </p:cNvPr>
          <p:cNvSpPr/>
          <p:nvPr/>
        </p:nvSpPr>
        <p:spPr>
          <a:xfrm>
            <a:off x="4670754" y="954150"/>
            <a:ext cx="2338501" cy="278124"/>
          </a:xfrm>
          <a:prstGeom prst="rect">
            <a:avLst/>
          </a:prstGeom>
        </p:spPr>
        <p:txBody>
          <a:bodyPr wrap="square" lIns="0" tIns="0" rIns="0" bIns="0" anchor="ctr">
            <a:spAutoFit/>
          </a:bodyPr>
          <a:lstStyle/>
          <a:p>
            <a:pPr>
              <a:lnSpc>
                <a:spcPct val="11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Models</a:t>
            </a:r>
          </a:p>
        </p:txBody>
      </p:sp>
      <p:sp>
        <p:nvSpPr>
          <p:cNvPr id="226" name="Rectangle: Rounded Corners 225">
            <a:extLst>
              <a:ext uri="{FF2B5EF4-FFF2-40B4-BE49-F238E27FC236}">
                <a16:creationId xmlns:a16="http://schemas.microsoft.com/office/drawing/2014/main" id="{7C10431B-7360-4863-A4D1-5D7E017049F5}"/>
              </a:ext>
            </a:extLst>
          </p:cNvPr>
          <p:cNvSpPr/>
          <p:nvPr/>
        </p:nvSpPr>
        <p:spPr>
          <a:xfrm>
            <a:off x="3933491" y="6328205"/>
            <a:ext cx="3157533" cy="47190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7" name="Oval 226">
            <a:extLst>
              <a:ext uri="{FF2B5EF4-FFF2-40B4-BE49-F238E27FC236}">
                <a16:creationId xmlns:a16="http://schemas.microsoft.com/office/drawing/2014/main" id="{22D7B6EA-E7D0-42F6-9C65-964BF7D5A8B4}"/>
              </a:ext>
            </a:extLst>
          </p:cNvPr>
          <p:cNvSpPr/>
          <p:nvPr/>
        </p:nvSpPr>
        <p:spPr>
          <a:xfrm>
            <a:off x="3690367" y="6303953"/>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rgbClr val="FFC000"/>
                </a:solidFill>
              </a:rPr>
              <a:t>07</a:t>
            </a:r>
          </a:p>
        </p:txBody>
      </p:sp>
      <p:sp>
        <p:nvSpPr>
          <p:cNvPr id="228" name="Rectangle 227">
            <a:extLst>
              <a:ext uri="{FF2B5EF4-FFF2-40B4-BE49-F238E27FC236}">
                <a16:creationId xmlns:a16="http://schemas.microsoft.com/office/drawing/2014/main" id="{0F198EA9-8090-49E2-B82B-FF82B2A5D210}"/>
              </a:ext>
            </a:extLst>
          </p:cNvPr>
          <p:cNvSpPr/>
          <p:nvPr/>
        </p:nvSpPr>
        <p:spPr>
          <a:xfrm>
            <a:off x="4240348" y="6412371"/>
            <a:ext cx="2338501" cy="279117"/>
          </a:xfrm>
          <a:prstGeom prst="rect">
            <a:avLst/>
          </a:prstGeom>
        </p:spPr>
        <p:txBody>
          <a:bodyPr wrap="square" lIns="0" tIns="0" rIns="0" bIns="0" anchor="ctr">
            <a:spAutoFit/>
          </a:bodyPr>
          <a:lstStyle/>
          <a:p>
            <a:pPr>
              <a:lnSpc>
                <a:spcPct val="110000"/>
              </a:lnSpc>
            </a:pPr>
            <a:r>
              <a:rPr lang="en-US" dirty="0">
                <a:solidFill>
                  <a:schemeClr val="bg1"/>
                </a:solidFill>
              </a:rPr>
              <a:t>Dependencies &amp; Version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9" name="Rectangle: Rounded Corners 228">
            <a:extLst>
              <a:ext uri="{FF2B5EF4-FFF2-40B4-BE49-F238E27FC236}">
                <a16:creationId xmlns:a16="http://schemas.microsoft.com/office/drawing/2014/main" id="{554F77FE-1ADE-4A66-A219-28621F290ABF}"/>
              </a:ext>
            </a:extLst>
          </p:cNvPr>
          <p:cNvSpPr/>
          <p:nvPr/>
        </p:nvSpPr>
        <p:spPr>
          <a:xfrm>
            <a:off x="4188122" y="1575712"/>
            <a:ext cx="3157533" cy="471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0" name="Oval 229">
            <a:extLst>
              <a:ext uri="{FF2B5EF4-FFF2-40B4-BE49-F238E27FC236}">
                <a16:creationId xmlns:a16="http://schemas.microsoft.com/office/drawing/2014/main" id="{169FC22D-BF6A-4C7E-BFB1-E46C495F5AD5}"/>
              </a:ext>
            </a:extLst>
          </p:cNvPr>
          <p:cNvSpPr/>
          <p:nvPr/>
        </p:nvSpPr>
        <p:spPr>
          <a:xfrm>
            <a:off x="3989902" y="1544642"/>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02</a:t>
            </a:r>
          </a:p>
        </p:txBody>
      </p:sp>
      <p:sp>
        <p:nvSpPr>
          <p:cNvPr id="232" name="Rectangle: Rounded Corners 231">
            <a:extLst>
              <a:ext uri="{FF2B5EF4-FFF2-40B4-BE49-F238E27FC236}">
                <a16:creationId xmlns:a16="http://schemas.microsoft.com/office/drawing/2014/main" id="{6D2D3A2B-D382-4645-8A3E-217DC39153FC}"/>
              </a:ext>
            </a:extLst>
          </p:cNvPr>
          <p:cNvSpPr/>
          <p:nvPr/>
        </p:nvSpPr>
        <p:spPr>
          <a:xfrm>
            <a:off x="4470244" y="5666599"/>
            <a:ext cx="3157533" cy="471904"/>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3" name="Oval 232">
            <a:extLst>
              <a:ext uri="{FF2B5EF4-FFF2-40B4-BE49-F238E27FC236}">
                <a16:creationId xmlns:a16="http://schemas.microsoft.com/office/drawing/2014/main" id="{A189D858-88CB-44DD-BF8C-D94A115D527E}"/>
              </a:ext>
            </a:extLst>
          </p:cNvPr>
          <p:cNvSpPr/>
          <p:nvPr/>
        </p:nvSpPr>
        <p:spPr>
          <a:xfrm>
            <a:off x="4159548" y="567262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bg2">
                    <a:lumMod val="50000"/>
                  </a:schemeClr>
                </a:solidFill>
              </a:rPr>
              <a:t>06</a:t>
            </a:r>
          </a:p>
        </p:txBody>
      </p:sp>
      <p:sp>
        <p:nvSpPr>
          <p:cNvPr id="234" name="Rectangle 233">
            <a:extLst>
              <a:ext uri="{FF2B5EF4-FFF2-40B4-BE49-F238E27FC236}">
                <a16:creationId xmlns:a16="http://schemas.microsoft.com/office/drawing/2014/main" id="{FB8E2D63-8898-4018-923F-8F004D0D3A62}"/>
              </a:ext>
            </a:extLst>
          </p:cNvPr>
          <p:cNvSpPr/>
          <p:nvPr/>
        </p:nvSpPr>
        <p:spPr>
          <a:xfrm>
            <a:off x="5400772" y="5115869"/>
            <a:ext cx="2338501" cy="311528"/>
          </a:xfrm>
          <a:prstGeom prst="rect">
            <a:avLst/>
          </a:prstGeom>
        </p:spPr>
        <p:txBody>
          <a:bodyPr wrap="square" lIns="0" tIns="0" rIns="0" bIns="0" anchor="ctr">
            <a:spAutoFit/>
          </a:bodyPr>
          <a:lstStyle/>
          <a:p>
            <a:pPr>
              <a:lnSpc>
                <a:spcPct val="110000"/>
              </a:lnSpc>
            </a:pPr>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235" name="Rectangle: Rounded Corners 234">
            <a:extLst>
              <a:ext uri="{FF2B5EF4-FFF2-40B4-BE49-F238E27FC236}">
                <a16:creationId xmlns:a16="http://schemas.microsoft.com/office/drawing/2014/main" id="{E695B28F-B075-479E-945C-114957650997}"/>
              </a:ext>
            </a:extLst>
          </p:cNvPr>
          <p:cNvSpPr/>
          <p:nvPr/>
        </p:nvSpPr>
        <p:spPr>
          <a:xfrm>
            <a:off x="5189038" y="3574091"/>
            <a:ext cx="3157533" cy="47190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a:extLst>
              <a:ext uri="{FF2B5EF4-FFF2-40B4-BE49-F238E27FC236}">
                <a16:creationId xmlns:a16="http://schemas.microsoft.com/office/drawing/2014/main" id="{47F28F16-B7E0-4719-B210-FCD20F7574CB}"/>
              </a:ext>
            </a:extLst>
          </p:cNvPr>
          <p:cNvSpPr/>
          <p:nvPr/>
        </p:nvSpPr>
        <p:spPr>
          <a:xfrm>
            <a:off x="4846501" y="3573817"/>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05</a:t>
            </a:r>
          </a:p>
        </p:txBody>
      </p:sp>
      <p:sp>
        <p:nvSpPr>
          <p:cNvPr id="237" name="Rectangle 236">
            <a:extLst>
              <a:ext uri="{FF2B5EF4-FFF2-40B4-BE49-F238E27FC236}">
                <a16:creationId xmlns:a16="http://schemas.microsoft.com/office/drawing/2014/main" id="{485FB603-B174-4244-9BAB-71707B45FFE7}"/>
              </a:ext>
            </a:extLst>
          </p:cNvPr>
          <p:cNvSpPr/>
          <p:nvPr/>
        </p:nvSpPr>
        <p:spPr>
          <a:xfrm>
            <a:off x="5649383" y="3692116"/>
            <a:ext cx="2338501" cy="267355"/>
          </a:xfrm>
          <a:prstGeom prst="rect">
            <a:avLst/>
          </a:prstGeom>
        </p:spPr>
        <p:txBody>
          <a:bodyPr wrap="square" lIns="0" tIns="0" rIns="0" bIns="0" anchor="ctr">
            <a:spAutoFit/>
          </a:bodyPr>
          <a:lstStyle/>
          <a:p>
            <a:r>
              <a:rPr lang="en-US" dirty="0">
                <a:solidFill>
                  <a:schemeClr val="bg1"/>
                </a:solidFill>
              </a:rPr>
              <a:t>Navigation</a:t>
            </a:r>
          </a:p>
        </p:txBody>
      </p:sp>
      <p:sp>
        <p:nvSpPr>
          <p:cNvPr id="238" name="Rectangle: Rounded Corners 237">
            <a:extLst>
              <a:ext uri="{FF2B5EF4-FFF2-40B4-BE49-F238E27FC236}">
                <a16:creationId xmlns:a16="http://schemas.microsoft.com/office/drawing/2014/main" id="{64778427-65BA-4DE1-BE5B-57B9F99CE59A}"/>
              </a:ext>
            </a:extLst>
          </p:cNvPr>
          <p:cNvSpPr/>
          <p:nvPr/>
        </p:nvSpPr>
        <p:spPr>
          <a:xfrm>
            <a:off x="4528625" y="2190536"/>
            <a:ext cx="3157533" cy="4719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a:extLst>
              <a:ext uri="{FF2B5EF4-FFF2-40B4-BE49-F238E27FC236}">
                <a16:creationId xmlns:a16="http://schemas.microsoft.com/office/drawing/2014/main" id="{8CC472D3-94FB-43C4-9DDB-7F9ADA5A3D7C}"/>
              </a:ext>
            </a:extLst>
          </p:cNvPr>
          <p:cNvSpPr/>
          <p:nvPr/>
        </p:nvSpPr>
        <p:spPr>
          <a:xfrm>
            <a:off x="4386889" y="2161681"/>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5"/>
                </a:solidFill>
              </a:rPr>
              <a:t>03</a:t>
            </a:r>
          </a:p>
        </p:txBody>
      </p:sp>
      <p:sp>
        <p:nvSpPr>
          <p:cNvPr id="241" name="Rectangle: Rounded Corners 240">
            <a:extLst>
              <a:ext uri="{FF2B5EF4-FFF2-40B4-BE49-F238E27FC236}">
                <a16:creationId xmlns:a16="http://schemas.microsoft.com/office/drawing/2014/main" id="{4BBF4E5A-717F-4965-A7A0-EC1F803164B5}"/>
              </a:ext>
            </a:extLst>
          </p:cNvPr>
          <p:cNvSpPr/>
          <p:nvPr/>
        </p:nvSpPr>
        <p:spPr>
          <a:xfrm>
            <a:off x="4925965" y="2881375"/>
            <a:ext cx="3157533" cy="47190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2" name="Oval 241">
            <a:extLst>
              <a:ext uri="{FF2B5EF4-FFF2-40B4-BE49-F238E27FC236}">
                <a16:creationId xmlns:a16="http://schemas.microsoft.com/office/drawing/2014/main" id="{5EF135CC-09B8-4780-9B6C-5E00AE93F421}"/>
              </a:ext>
            </a:extLst>
          </p:cNvPr>
          <p:cNvSpPr/>
          <p:nvPr/>
        </p:nvSpPr>
        <p:spPr>
          <a:xfrm>
            <a:off x="4751171" y="288174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4"/>
                </a:solidFill>
              </a:rPr>
              <a:t>04</a:t>
            </a:r>
          </a:p>
        </p:txBody>
      </p:sp>
      <p:cxnSp>
        <p:nvCxnSpPr>
          <p:cNvPr id="244" name="Straight Connector 243">
            <a:extLst>
              <a:ext uri="{FF2B5EF4-FFF2-40B4-BE49-F238E27FC236}">
                <a16:creationId xmlns:a16="http://schemas.microsoft.com/office/drawing/2014/main" id="{26066BDE-EC90-43E5-B8FB-3B328BAC18BD}"/>
              </a:ext>
            </a:extLst>
          </p:cNvPr>
          <p:cNvCxnSpPr>
            <a:cxnSpLocks/>
          </p:cNvCxnSpPr>
          <p:nvPr/>
        </p:nvCxnSpPr>
        <p:spPr>
          <a:xfrm flipV="1">
            <a:off x="3521101" y="1824938"/>
            <a:ext cx="418987" cy="26933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68E3C5E-2D34-411B-B67F-E5F97457E0D0}"/>
              </a:ext>
            </a:extLst>
          </p:cNvPr>
          <p:cNvCxnSpPr>
            <a:cxnSpLocks/>
            <a:endCxn id="239" idx="2"/>
          </p:cNvCxnSpPr>
          <p:nvPr/>
        </p:nvCxnSpPr>
        <p:spPr>
          <a:xfrm flipV="1">
            <a:off x="4284767" y="2392039"/>
            <a:ext cx="102122" cy="2988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A01568-C551-48D9-B8C0-678C274AFD67}"/>
              </a:ext>
            </a:extLst>
          </p:cNvPr>
          <p:cNvCxnSpPr>
            <a:cxnSpLocks/>
            <a:endCxn id="242" idx="2"/>
          </p:cNvCxnSpPr>
          <p:nvPr/>
        </p:nvCxnSpPr>
        <p:spPr>
          <a:xfrm>
            <a:off x="4578422" y="3076680"/>
            <a:ext cx="172749" cy="3541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63F949B-5767-4C5B-8859-81C1CBED776F}"/>
              </a:ext>
            </a:extLst>
          </p:cNvPr>
          <p:cNvCxnSpPr>
            <a:cxnSpLocks/>
          </p:cNvCxnSpPr>
          <p:nvPr/>
        </p:nvCxnSpPr>
        <p:spPr>
          <a:xfrm>
            <a:off x="4645509" y="3722126"/>
            <a:ext cx="268686" cy="72281"/>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9C5BB3A-9108-4AC4-985A-48AF68476AF3}"/>
              </a:ext>
            </a:extLst>
          </p:cNvPr>
          <p:cNvCxnSpPr>
            <a:cxnSpLocks/>
            <a:endCxn id="233" idx="1"/>
          </p:cNvCxnSpPr>
          <p:nvPr/>
        </p:nvCxnSpPr>
        <p:spPr>
          <a:xfrm>
            <a:off x="3524137" y="4769747"/>
            <a:ext cx="703294" cy="97035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B7985C-22E2-4894-9D5A-5BC74EE8B81C}"/>
              </a:ext>
            </a:extLst>
          </p:cNvPr>
          <p:cNvCxnSpPr>
            <a:cxnSpLocks/>
            <a:stCxn id="251" idx="4"/>
            <a:endCxn id="227" idx="1"/>
          </p:cNvCxnSpPr>
          <p:nvPr/>
        </p:nvCxnSpPr>
        <p:spPr>
          <a:xfrm>
            <a:off x="3073312" y="4747386"/>
            <a:ext cx="684938" cy="1624037"/>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0CB50CC0-3DDC-4EE7-B833-F157E4EDC894}"/>
              </a:ext>
            </a:extLst>
          </p:cNvPr>
          <p:cNvSpPr/>
          <p:nvPr/>
        </p:nvSpPr>
        <p:spPr>
          <a:xfrm>
            <a:off x="3074965" y="1839307"/>
            <a:ext cx="101998" cy="101377"/>
          </a:xfrm>
          <a:prstGeom prst="ellipse">
            <a:avLst/>
          </a:prstGeom>
          <a:solidFill>
            <a:schemeClr val="accent3"/>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1" name="Oval 250">
            <a:extLst>
              <a:ext uri="{FF2B5EF4-FFF2-40B4-BE49-F238E27FC236}">
                <a16:creationId xmlns:a16="http://schemas.microsoft.com/office/drawing/2014/main" id="{D88C7348-05B5-468A-84F2-217B1687F092}"/>
              </a:ext>
            </a:extLst>
          </p:cNvPr>
          <p:cNvSpPr/>
          <p:nvPr/>
        </p:nvSpPr>
        <p:spPr>
          <a:xfrm>
            <a:off x="3022313" y="4646009"/>
            <a:ext cx="101998"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2" name="Oval 251">
            <a:extLst>
              <a:ext uri="{FF2B5EF4-FFF2-40B4-BE49-F238E27FC236}">
                <a16:creationId xmlns:a16="http://schemas.microsoft.com/office/drawing/2014/main" id="{10EE15C4-0E05-45C3-BC7E-99646B006ED3}"/>
              </a:ext>
            </a:extLst>
          </p:cNvPr>
          <p:cNvSpPr/>
          <p:nvPr/>
        </p:nvSpPr>
        <p:spPr>
          <a:xfrm>
            <a:off x="4476815" y="3058846"/>
            <a:ext cx="101998" cy="101377"/>
          </a:xfrm>
          <a:prstGeom prst="ellipse">
            <a:avLst/>
          </a:prstGeom>
          <a:solidFill>
            <a:schemeClr val="accent4"/>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252">
            <a:extLst>
              <a:ext uri="{FF2B5EF4-FFF2-40B4-BE49-F238E27FC236}">
                <a16:creationId xmlns:a16="http://schemas.microsoft.com/office/drawing/2014/main" id="{070D01E2-A49B-432C-AC7F-3D306785C7AC}"/>
              </a:ext>
            </a:extLst>
          </p:cNvPr>
          <p:cNvSpPr/>
          <p:nvPr/>
        </p:nvSpPr>
        <p:spPr>
          <a:xfrm>
            <a:off x="3637850" y="1998949"/>
            <a:ext cx="101998" cy="101377"/>
          </a:xfrm>
          <a:prstGeom prst="ellipse">
            <a:avLst/>
          </a:prstGeom>
          <a:solidFill>
            <a:schemeClr val="accent2"/>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253">
            <a:extLst>
              <a:ext uri="{FF2B5EF4-FFF2-40B4-BE49-F238E27FC236}">
                <a16:creationId xmlns:a16="http://schemas.microsoft.com/office/drawing/2014/main" id="{A0B06EE8-9586-4664-9C68-E4544B7D01E6}"/>
              </a:ext>
            </a:extLst>
          </p:cNvPr>
          <p:cNvSpPr/>
          <p:nvPr/>
        </p:nvSpPr>
        <p:spPr>
          <a:xfrm>
            <a:off x="3433636" y="4624516"/>
            <a:ext cx="101998" cy="101377"/>
          </a:xfrm>
          <a:prstGeom prst="ellipse">
            <a:avLst/>
          </a:prstGeom>
          <a:solidFill>
            <a:schemeClr val="bg2">
              <a:lumMod val="5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Oval 254">
            <a:extLst>
              <a:ext uri="{FF2B5EF4-FFF2-40B4-BE49-F238E27FC236}">
                <a16:creationId xmlns:a16="http://schemas.microsoft.com/office/drawing/2014/main" id="{71C078DF-EE0A-466C-ADEA-D109E5612D28}"/>
              </a:ext>
            </a:extLst>
          </p:cNvPr>
          <p:cNvSpPr/>
          <p:nvPr/>
        </p:nvSpPr>
        <p:spPr>
          <a:xfrm>
            <a:off x="4411693" y="3642307"/>
            <a:ext cx="101998" cy="101377"/>
          </a:xfrm>
          <a:prstGeom prst="ellipse">
            <a:avLst/>
          </a:prstGeom>
          <a:solidFill>
            <a:schemeClr val="accent6"/>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6" name="Oval 255">
            <a:extLst>
              <a:ext uri="{FF2B5EF4-FFF2-40B4-BE49-F238E27FC236}">
                <a16:creationId xmlns:a16="http://schemas.microsoft.com/office/drawing/2014/main" id="{3A85C500-24B4-488A-8EE4-311F317E689B}"/>
              </a:ext>
            </a:extLst>
          </p:cNvPr>
          <p:cNvSpPr/>
          <p:nvPr/>
        </p:nvSpPr>
        <p:spPr>
          <a:xfrm>
            <a:off x="4121142" y="2400489"/>
            <a:ext cx="101998" cy="101377"/>
          </a:xfrm>
          <a:prstGeom prst="ellipse">
            <a:avLst/>
          </a:prstGeom>
          <a:solidFill>
            <a:schemeClr val="accent5"/>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12">
            <a:extLst>
              <a:ext uri="{FF2B5EF4-FFF2-40B4-BE49-F238E27FC236}">
                <a16:creationId xmlns:a16="http://schemas.microsoft.com/office/drawing/2014/main" id="{B8A74B6E-8A3A-4093-BC4D-9439C90874D6}"/>
              </a:ext>
            </a:extLst>
          </p:cNvPr>
          <p:cNvSpPr>
            <a:spLocks noChangeArrowheads="1"/>
          </p:cNvSpPr>
          <p:nvPr/>
        </p:nvSpPr>
        <p:spPr bwMode="auto">
          <a:xfrm>
            <a:off x="1535579" y="2276966"/>
            <a:ext cx="2222242" cy="1845089"/>
          </a:xfrm>
          <a:prstGeom prst="ellipse">
            <a:avLst/>
          </a:prstGeom>
          <a:solidFill>
            <a:schemeClr val="accent1">
              <a:lumMod val="40000"/>
              <a:lumOff val="60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Components</a:t>
            </a:r>
          </a:p>
        </p:txBody>
      </p:sp>
      <p:sp>
        <p:nvSpPr>
          <p:cNvPr id="258" name="Rectangle: Rounded Corners 257">
            <a:extLst>
              <a:ext uri="{FF2B5EF4-FFF2-40B4-BE49-F238E27FC236}">
                <a16:creationId xmlns:a16="http://schemas.microsoft.com/office/drawing/2014/main" id="{58EE6635-AF62-4303-8E03-26EF0E654371}"/>
              </a:ext>
            </a:extLst>
          </p:cNvPr>
          <p:cNvSpPr/>
          <p:nvPr/>
        </p:nvSpPr>
        <p:spPr>
          <a:xfrm>
            <a:off x="4751172" y="4946047"/>
            <a:ext cx="3157533" cy="471904"/>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0" name="Oval 259">
            <a:extLst>
              <a:ext uri="{FF2B5EF4-FFF2-40B4-BE49-F238E27FC236}">
                <a16:creationId xmlns:a16="http://schemas.microsoft.com/office/drawing/2014/main" id="{876DF313-002C-4C01-8FFD-6874C8535785}"/>
              </a:ext>
            </a:extLst>
          </p:cNvPr>
          <p:cNvSpPr/>
          <p:nvPr/>
        </p:nvSpPr>
        <p:spPr>
          <a:xfrm>
            <a:off x="4070143" y="4221929"/>
            <a:ext cx="101998" cy="101377"/>
          </a:xfrm>
          <a:prstGeom prst="ellipse">
            <a:avLst/>
          </a:prstGeom>
          <a:solidFill>
            <a:schemeClr val="accent1">
              <a:lumMod val="75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Rectangle: Rounded Corners 267">
            <a:extLst>
              <a:ext uri="{FF2B5EF4-FFF2-40B4-BE49-F238E27FC236}">
                <a16:creationId xmlns:a16="http://schemas.microsoft.com/office/drawing/2014/main" id="{3CD69321-026C-4829-B97A-E8A5FD706E19}"/>
              </a:ext>
            </a:extLst>
          </p:cNvPr>
          <p:cNvSpPr/>
          <p:nvPr/>
        </p:nvSpPr>
        <p:spPr>
          <a:xfrm>
            <a:off x="5189039" y="4284139"/>
            <a:ext cx="3157533" cy="47190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268">
            <a:extLst>
              <a:ext uri="{FF2B5EF4-FFF2-40B4-BE49-F238E27FC236}">
                <a16:creationId xmlns:a16="http://schemas.microsoft.com/office/drawing/2014/main" id="{DFB55FD2-3731-45C4-BBF2-FEDE4BC12FAF}"/>
              </a:ext>
            </a:extLst>
          </p:cNvPr>
          <p:cNvSpPr/>
          <p:nvPr/>
        </p:nvSpPr>
        <p:spPr>
          <a:xfrm>
            <a:off x="4817904" y="429241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75000"/>
                  </a:schemeClr>
                </a:solidFill>
              </a:rPr>
              <a:t>06</a:t>
            </a:r>
          </a:p>
        </p:txBody>
      </p:sp>
      <p:sp>
        <p:nvSpPr>
          <p:cNvPr id="270" name="Rectangle 269">
            <a:extLst>
              <a:ext uri="{FF2B5EF4-FFF2-40B4-BE49-F238E27FC236}">
                <a16:creationId xmlns:a16="http://schemas.microsoft.com/office/drawing/2014/main" id="{25DA0DD3-1E62-4FBC-A9B9-D3186ABF1AAD}"/>
              </a:ext>
            </a:extLst>
          </p:cNvPr>
          <p:cNvSpPr/>
          <p:nvPr/>
        </p:nvSpPr>
        <p:spPr>
          <a:xfrm>
            <a:off x="5608471" y="4377664"/>
            <a:ext cx="2470077" cy="279117"/>
          </a:xfrm>
          <a:prstGeom prst="rect">
            <a:avLst/>
          </a:prstGeom>
        </p:spPr>
        <p:txBody>
          <a:bodyPr wrap="square" lIns="0" tIns="0" rIns="0" bIns="0" anchor="ctr">
            <a:spAutoFit/>
          </a:bodyPr>
          <a:lstStyle/>
          <a:p>
            <a:pPr>
              <a:lnSpc>
                <a:spcPct val="110000"/>
              </a:lnSpc>
            </a:pPr>
            <a:r>
              <a:rPr lang="en-US" dirty="0">
                <a:solidFill>
                  <a:schemeClr val="bg1"/>
                </a:solidFill>
              </a:rPr>
              <a:t>Themes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1" name="Straight Connector 270">
            <a:extLst>
              <a:ext uri="{FF2B5EF4-FFF2-40B4-BE49-F238E27FC236}">
                <a16:creationId xmlns:a16="http://schemas.microsoft.com/office/drawing/2014/main" id="{29D02453-421E-4ED1-845C-66FC8901F481}"/>
              </a:ext>
            </a:extLst>
          </p:cNvPr>
          <p:cNvCxnSpPr>
            <a:cxnSpLocks/>
            <a:stCxn id="260" idx="6"/>
            <a:endCxn id="269" idx="2"/>
          </p:cNvCxnSpPr>
          <p:nvPr/>
        </p:nvCxnSpPr>
        <p:spPr>
          <a:xfrm>
            <a:off x="4172141" y="4272618"/>
            <a:ext cx="645763" cy="250159"/>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D87F9359-3909-4420-9F05-4BADA1FB5765}"/>
              </a:ext>
            </a:extLst>
          </p:cNvPr>
          <p:cNvSpPr/>
          <p:nvPr/>
        </p:nvSpPr>
        <p:spPr>
          <a:xfrm>
            <a:off x="4572299" y="4934685"/>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60000"/>
                    <a:lumOff val="40000"/>
                  </a:schemeClr>
                </a:solidFill>
              </a:rPr>
              <a:t>07</a:t>
            </a:r>
          </a:p>
        </p:txBody>
      </p:sp>
      <p:cxnSp>
        <p:nvCxnSpPr>
          <p:cNvPr id="273" name="Straight Connector 272">
            <a:extLst>
              <a:ext uri="{FF2B5EF4-FFF2-40B4-BE49-F238E27FC236}">
                <a16:creationId xmlns:a16="http://schemas.microsoft.com/office/drawing/2014/main" id="{52165896-ED82-475A-8C72-2FBE77EA98DF}"/>
              </a:ext>
            </a:extLst>
          </p:cNvPr>
          <p:cNvCxnSpPr>
            <a:cxnSpLocks/>
            <a:stCxn id="274" idx="2"/>
            <a:endCxn id="272" idx="1"/>
          </p:cNvCxnSpPr>
          <p:nvPr/>
        </p:nvCxnSpPr>
        <p:spPr>
          <a:xfrm>
            <a:off x="3880284" y="4517221"/>
            <a:ext cx="759898" cy="484934"/>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1E72A9C6-CEF9-4175-9840-DEC324DFE39A}"/>
              </a:ext>
            </a:extLst>
          </p:cNvPr>
          <p:cNvSpPr/>
          <p:nvPr/>
        </p:nvSpPr>
        <p:spPr>
          <a:xfrm flipH="1" flipV="1">
            <a:off x="3778287" y="4466533"/>
            <a:ext cx="101997"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5" name="Rectangle 274">
            <a:extLst>
              <a:ext uri="{FF2B5EF4-FFF2-40B4-BE49-F238E27FC236}">
                <a16:creationId xmlns:a16="http://schemas.microsoft.com/office/drawing/2014/main" id="{CB99D186-6FA9-4AB7-A812-6415049E668D}"/>
              </a:ext>
            </a:extLst>
          </p:cNvPr>
          <p:cNvSpPr/>
          <p:nvPr/>
        </p:nvSpPr>
        <p:spPr>
          <a:xfrm>
            <a:off x="4986026" y="5765359"/>
            <a:ext cx="2338501" cy="267355"/>
          </a:xfrm>
          <a:prstGeom prst="rect">
            <a:avLst/>
          </a:prstGeom>
        </p:spPr>
        <p:txBody>
          <a:bodyPr wrap="square" lIns="0" tIns="0" rIns="0" bIns="0" anchor="ctr">
            <a:spAutoFit/>
          </a:bodyPr>
          <a:lstStyle/>
          <a:p>
            <a:r>
              <a:rPr lang="en-US" dirty="0">
                <a:solidFill>
                  <a:schemeClr val="bg1"/>
                </a:solidFill>
              </a:rPr>
              <a:t>Supported Devices</a:t>
            </a:r>
          </a:p>
        </p:txBody>
      </p:sp>
      <p:sp>
        <p:nvSpPr>
          <p:cNvPr id="276" name="Rectangle 275">
            <a:extLst>
              <a:ext uri="{FF2B5EF4-FFF2-40B4-BE49-F238E27FC236}">
                <a16:creationId xmlns:a16="http://schemas.microsoft.com/office/drawing/2014/main" id="{65395CEB-3DC0-48B6-A41D-300A7BDFC58C}"/>
              </a:ext>
            </a:extLst>
          </p:cNvPr>
          <p:cNvSpPr/>
          <p:nvPr/>
        </p:nvSpPr>
        <p:spPr>
          <a:xfrm>
            <a:off x="5228502" y="5007783"/>
            <a:ext cx="2338501" cy="267355"/>
          </a:xfrm>
          <a:prstGeom prst="rect">
            <a:avLst/>
          </a:prstGeom>
        </p:spPr>
        <p:txBody>
          <a:bodyPr wrap="square" lIns="0" tIns="0" rIns="0" bIns="0" anchor="ctr">
            <a:spAutoFit/>
          </a:bodyPr>
          <a:lstStyle/>
          <a:p>
            <a:r>
              <a:rPr lang="en-US" dirty="0">
                <a:solidFill>
                  <a:schemeClr val="bg1"/>
                </a:solidFill>
              </a:rPr>
              <a:t>Supported i18n</a:t>
            </a:r>
          </a:p>
        </p:txBody>
      </p:sp>
      <p:sp>
        <p:nvSpPr>
          <p:cNvPr id="284" name="Rectangle 283">
            <a:extLst>
              <a:ext uri="{FF2B5EF4-FFF2-40B4-BE49-F238E27FC236}">
                <a16:creationId xmlns:a16="http://schemas.microsoft.com/office/drawing/2014/main" id="{7589C72D-E3DF-4FA6-B603-36F397D4B314}"/>
              </a:ext>
            </a:extLst>
          </p:cNvPr>
          <p:cNvSpPr/>
          <p:nvPr/>
        </p:nvSpPr>
        <p:spPr>
          <a:xfrm>
            <a:off x="4844179" y="1678294"/>
            <a:ext cx="2598156" cy="279117"/>
          </a:xfrm>
          <a:prstGeom prst="rect">
            <a:avLst/>
          </a:prstGeom>
        </p:spPr>
        <p:txBody>
          <a:bodyPr wrap="square" lIns="0" tIns="0" rIns="0" bIns="0" anchor="ctr">
            <a:spAutoFit/>
          </a:bodyPr>
          <a:lstStyle/>
          <a:p>
            <a:pPr>
              <a:lnSpc>
                <a:spcPct val="110000"/>
              </a:lnSpc>
            </a:pPr>
            <a:r>
              <a:rPr lang="en-US" dirty="0">
                <a:solidFill>
                  <a:schemeClr val="bg1"/>
                </a:solidFill>
              </a:rPr>
              <a:t>Namespace</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5" name="Rectangle 284">
            <a:extLst>
              <a:ext uri="{FF2B5EF4-FFF2-40B4-BE49-F238E27FC236}">
                <a16:creationId xmlns:a16="http://schemas.microsoft.com/office/drawing/2014/main" id="{DE026AD8-2311-4964-8B6B-E5EE134D5DF8}"/>
              </a:ext>
            </a:extLst>
          </p:cNvPr>
          <p:cNvSpPr/>
          <p:nvPr/>
        </p:nvSpPr>
        <p:spPr>
          <a:xfrm>
            <a:off x="5295235" y="2283945"/>
            <a:ext cx="1664455" cy="279117"/>
          </a:xfrm>
          <a:prstGeom prst="rect">
            <a:avLst/>
          </a:prstGeom>
        </p:spPr>
        <p:txBody>
          <a:bodyPr wrap="square" lIns="0" tIns="0" rIns="0" bIns="0" anchor="ctr">
            <a:spAutoFit/>
          </a:bodyPr>
          <a:lstStyle/>
          <a:p>
            <a:pPr>
              <a:lnSpc>
                <a:spcPct val="110000"/>
              </a:lnSpc>
            </a:pPr>
            <a:r>
              <a:rPr lang="en-US" dirty="0">
                <a:solidFill>
                  <a:schemeClr val="bg1"/>
                </a:solidFill>
              </a:rPr>
              <a:t>Libraries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6" name="Rectangle 285">
            <a:extLst>
              <a:ext uri="{FF2B5EF4-FFF2-40B4-BE49-F238E27FC236}">
                <a16:creationId xmlns:a16="http://schemas.microsoft.com/office/drawing/2014/main" id="{349A1866-6358-4C15-8175-30AB6F2E4390}"/>
              </a:ext>
            </a:extLst>
          </p:cNvPr>
          <p:cNvSpPr/>
          <p:nvPr/>
        </p:nvSpPr>
        <p:spPr>
          <a:xfrm>
            <a:off x="5462539" y="2975821"/>
            <a:ext cx="1413163" cy="279117"/>
          </a:xfrm>
          <a:prstGeom prst="rect">
            <a:avLst/>
          </a:prstGeom>
        </p:spPr>
        <p:txBody>
          <a:bodyPr wrap="square" lIns="0" tIns="0" rIns="0" bIns="0" anchor="ctr">
            <a:spAutoFit/>
          </a:bodyPr>
          <a:lstStyle/>
          <a:p>
            <a:pPr>
              <a:lnSpc>
                <a:spcPct val="110000"/>
              </a:lnSpc>
            </a:pPr>
            <a:r>
              <a:rPr lang="en-US" dirty="0">
                <a:solidFill>
                  <a:schemeClr val="bg1"/>
                </a:solidFill>
              </a:rPr>
              <a:t>Views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91" name="Picture 290">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0417" y="117529"/>
            <a:ext cx="716699" cy="707887"/>
          </a:xfrm>
          <a:prstGeom prst="rect">
            <a:avLst/>
          </a:prstGeom>
        </p:spPr>
      </p:pic>
      <p:sp>
        <p:nvSpPr>
          <p:cNvPr id="292" name="Footer Placeholder 45">
            <a:extLst>
              <a:ext uri="{FF2B5EF4-FFF2-40B4-BE49-F238E27FC236}">
                <a16:creationId xmlns:a16="http://schemas.microsoft.com/office/drawing/2014/main" id="{60A84B6B-B12E-4167-97CF-5860A564A264}"/>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2065310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351182" y="203718"/>
            <a:ext cx="9144000" cy="568435"/>
          </a:xfrm>
        </p:spPr>
        <p:txBody>
          <a:bodyPr>
            <a:noAutofit/>
          </a:bodyPr>
          <a:lstStyle/>
          <a:p>
            <a:pPr algn="l">
              <a:lnSpc>
                <a:spcPct val="100000"/>
              </a:lnSpc>
            </a:pPr>
            <a:r>
              <a:rPr lang="en-US" sz="3600" dirty="0">
                <a:latin typeface="Cooper Black" panose="0208090404030B020404" pitchFamily="18" charset="0"/>
              </a:rPr>
              <a:t>Three Sections of manifest.json</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grpSp>
        <p:nvGrpSpPr>
          <p:cNvPr id="6" name="Group 5">
            <a:extLst>
              <a:ext uri="{FF2B5EF4-FFF2-40B4-BE49-F238E27FC236}">
                <a16:creationId xmlns:a16="http://schemas.microsoft.com/office/drawing/2014/main" id="{BF8A4582-FA23-453F-BA7B-9E73C900A204}"/>
              </a:ext>
            </a:extLst>
          </p:cNvPr>
          <p:cNvGrpSpPr/>
          <p:nvPr/>
        </p:nvGrpSpPr>
        <p:grpSpPr>
          <a:xfrm>
            <a:off x="7298791" y="1468072"/>
            <a:ext cx="4032441" cy="1754326"/>
            <a:chOff x="7283950" y="1608251"/>
            <a:chExt cx="4032441" cy="1754326"/>
          </a:xfrm>
        </p:grpSpPr>
        <p:sp>
          <p:nvSpPr>
            <p:cNvPr id="31" name="TextBox 24">
              <a:extLst>
                <a:ext uri="{FF2B5EF4-FFF2-40B4-BE49-F238E27FC236}">
                  <a16:creationId xmlns:a16="http://schemas.microsoft.com/office/drawing/2014/main" id="{C1B9B9D3-BD44-4F10-94D0-C3803A4D5A7C}"/>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32" name="Group 31">
              <a:extLst>
                <a:ext uri="{FF2B5EF4-FFF2-40B4-BE49-F238E27FC236}">
                  <a16:creationId xmlns:a16="http://schemas.microsoft.com/office/drawing/2014/main" id="{7813711B-E27C-4C43-B9D1-B8C58F9C9210}"/>
                </a:ext>
              </a:extLst>
            </p:cNvPr>
            <p:cNvGrpSpPr/>
            <p:nvPr/>
          </p:nvGrpSpPr>
          <p:grpSpPr>
            <a:xfrm>
              <a:off x="7283950" y="2371436"/>
              <a:ext cx="1328360" cy="143435"/>
              <a:chOff x="7008812" y="1757084"/>
              <a:chExt cx="1328360" cy="143435"/>
            </a:xfrm>
          </p:grpSpPr>
          <p:cxnSp>
            <p:nvCxnSpPr>
              <p:cNvPr id="33" name="Straight Connector 32">
                <a:extLst>
                  <a:ext uri="{FF2B5EF4-FFF2-40B4-BE49-F238E27FC236}">
                    <a16:creationId xmlns:a16="http://schemas.microsoft.com/office/drawing/2014/main" id="{A5AC626B-EA45-40DC-A443-0EE2CFECFEF1}"/>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1B353CE-360A-4074-A2F8-472D0D8AC4FD}"/>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7" name="Group 6">
            <a:extLst>
              <a:ext uri="{FF2B5EF4-FFF2-40B4-BE49-F238E27FC236}">
                <a16:creationId xmlns:a16="http://schemas.microsoft.com/office/drawing/2014/main" id="{5DBEE17D-28FE-46BC-93C7-39EF9E12AAEB}"/>
              </a:ext>
            </a:extLst>
          </p:cNvPr>
          <p:cNvGrpSpPr/>
          <p:nvPr/>
        </p:nvGrpSpPr>
        <p:grpSpPr>
          <a:xfrm>
            <a:off x="7765349" y="4078763"/>
            <a:ext cx="3920221" cy="1200329"/>
            <a:chOff x="7283950" y="1961058"/>
            <a:chExt cx="3920221" cy="1200329"/>
          </a:xfrm>
          <a:solidFill>
            <a:schemeClr val="bg1">
              <a:lumMod val="85000"/>
            </a:schemeClr>
          </a:solidFill>
        </p:grpSpPr>
        <p:sp>
          <p:nvSpPr>
            <p:cNvPr id="27" name="TextBox 29">
              <a:extLst>
                <a:ext uri="{FF2B5EF4-FFF2-40B4-BE49-F238E27FC236}">
                  <a16:creationId xmlns:a16="http://schemas.microsoft.com/office/drawing/2014/main" id="{78138BB0-5F4C-4CA6-A0C3-EF1BA0CA992B}"/>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technology, icons, deviceTypes, supportedThemes</a:t>
              </a:r>
              <a:endParaRPr lang="en-US" sz="1800" dirty="0">
                <a:solidFill>
                  <a:schemeClr val="tx1">
                    <a:lumMod val="95000"/>
                    <a:lumOff val="5000"/>
                  </a:schemeClr>
                </a:solidFill>
                <a:latin typeface="Calibri (Body)"/>
              </a:endParaRPr>
            </a:p>
          </p:txBody>
        </p:sp>
        <p:grpSp>
          <p:nvGrpSpPr>
            <p:cNvPr id="28" name="Group 27">
              <a:extLst>
                <a:ext uri="{FF2B5EF4-FFF2-40B4-BE49-F238E27FC236}">
                  <a16:creationId xmlns:a16="http://schemas.microsoft.com/office/drawing/2014/main" id="{E9A941CA-8354-4E1B-ADC6-943CFAD4FD91}"/>
                </a:ext>
              </a:extLst>
            </p:cNvPr>
            <p:cNvGrpSpPr/>
            <p:nvPr/>
          </p:nvGrpSpPr>
          <p:grpSpPr>
            <a:xfrm>
              <a:off x="7283950" y="2371436"/>
              <a:ext cx="1328360" cy="143435"/>
              <a:chOff x="7008812" y="1757084"/>
              <a:chExt cx="1328360" cy="143435"/>
            </a:xfrm>
            <a:grpFill/>
          </p:grpSpPr>
          <p:cxnSp>
            <p:nvCxnSpPr>
              <p:cNvPr id="29" name="Straight Connector 28">
                <a:extLst>
                  <a:ext uri="{FF2B5EF4-FFF2-40B4-BE49-F238E27FC236}">
                    <a16:creationId xmlns:a16="http://schemas.microsoft.com/office/drawing/2014/main" id="{D9EEE494-1BE2-42DE-9C8E-9546559C52C1}"/>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A02FB2-DBED-46E5-BB04-2322EB298056}"/>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8" name="Group 7">
            <a:extLst>
              <a:ext uri="{FF2B5EF4-FFF2-40B4-BE49-F238E27FC236}">
                <a16:creationId xmlns:a16="http://schemas.microsoft.com/office/drawing/2014/main" id="{772D4AC3-DFCD-4ADD-930E-8C1C29841E2E}"/>
              </a:ext>
            </a:extLst>
          </p:cNvPr>
          <p:cNvGrpSpPr/>
          <p:nvPr/>
        </p:nvGrpSpPr>
        <p:grpSpPr>
          <a:xfrm flipH="1">
            <a:off x="460047" y="2719561"/>
            <a:ext cx="3927672" cy="1477328"/>
            <a:chOff x="7272140" y="1972270"/>
            <a:chExt cx="3927672" cy="1477328"/>
          </a:xfrm>
        </p:grpSpPr>
        <p:sp>
          <p:nvSpPr>
            <p:cNvPr id="23" name="TextBox 39">
              <a:extLst>
                <a:ext uri="{FF2B5EF4-FFF2-40B4-BE49-F238E27FC236}">
                  <a16:creationId xmlns:a16="http://schemas.microsoft.com/office/drawing/2014/main" id="{AD2DEB6D-6963-4BD2-B4B0-69D72A5DB8F2}"/>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24" name="Group 23">
              <a:extLst>
                <a:ext uri="{FF2B5EF4-FFF2-40B4-BE49-F238E27FC236}">
                  <a16:creationId xmlns:a16="http://schemas.microsoft.com/office/drawing/2014/main" id="{D7D3A44E-0098-42FB-909A-E3FA15D85D49}"/>
                </a:ext>
              </a:extLst>
            </p:cNvPr>
            <p:cNvGrpSpPr/>
            <p:nvPr/>
          </p:nvGrpSpPr>
          <p:grpSpPr>
            <a:xfrm>
              <a:off x="7272140" y="2580125"/>
              <a:ext cx="1339220" cy="133297"/>
              <a:chOff x="6997002" y="1965773"/>
              <a:chExt cx="1339220" cy="133297"/>
            </a:xfrm>
          </p:grpSpPr>
          <p:cxnSp>
            <p:nvCxnSpPr>
              <p:cNvPr id="25" name="Straight Connector 24">
                <a:extLst>
                  <a:ext uri="{FF2B5EF4-FFF2-40B4-BE49-F238E27FC236}">
                    <a16:creationId xmlns:a16="http://schemas.microsoft.com/office/drawing/2014/main" id="{3E0F57CF-F2CD-499F-B481-0DC9C0C31A13}"/>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4CAAFF-38A8-4124-9727-F6D987081CD8}"/>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9" name="Group 8">
            <a:extLst>
              <a:ext uri="{FF2B5EF4-FFF2-40B4-BE49-F238E27FC236}">
                <a16:creationId xmlns:a16="http://schemas.microsoft.com/office/drawing/2014/main" id="{E997F8E3-80E0-4326-B19A-0AEC91691372}"/>
              </a:ext>
            </a:extLst>
          </p:cNvPr>
          <p:cNvGrpSpPr/>
          <p:nvPr/>
        </p:nvGrpSpPr>
        <p:grpSpPr>
          <a:xfrm>
            <a:off x="3965713" y="1639957"/>
            <a:ext cx="4214191" cy="3687417"/>
            <a:chOff x="4299499" y="1844331"/>
            <a:chExt cx="3589827" cy="2870059"/>
          </a:xfrm>
        </p:grpSpPr>
        <p:grpSp>
          <p:nvGrpSpPr>
            <p:cNvPr id="10" name="Group 9">
              <a:extLst>
                <a:ext uri="{FF2B5EF4-FFF2-40B4-BE49-F238E27FC236}">
                  <a16:creationId xmlns:a16="http://schemas.microsoft.com/office/drawing/2014/main" id="{036DBE46-826E-4936-BD42-BCBB099A7DCF}"/>
                </a:ext>
              </a:extLst>
            </p:cNvPr>
            <p:cNvGrpSpPr/>
            <p:nvPr/>
          </p:nvGrpSpPr>
          <p:grpSpPr>
            <a:xfrm>
              <a:off x="4299499" y="3472295"/>
              <a:ext cx="3589827" cy="1242095"/>
              <a:chOff x="4675064" y="3109055"/>
              <a:chExt cx="2840081" cy="982680"/>
            </a:xfrm>
          </p:grpSpPr>
          <p:sp>
            <p:nvSpPr>
              <p:cNvPr id="21" name="Freeform 24">
                <a:extLst>
                  <a:ext uri="{FF2B5EF4-FFF2-40B4-BE49-F238E27FC236}">
                    <a16:creationId xmlns:a16="http://schemas.microsoft.com/office/drawing/2014/main" id="{53E428C9-255B-4658-B99F-8B18AD8251D9}"/>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2" name="Freeform 25">
                <a:extLst>
                  <a:ext uri="{FF2B5EF4-FFF2-40B4-BE49-F238E27FC236}">
                    <a16:creationId xmlns:a16="http://schemas.microsoft.com/office/drawing/2014/main" id="{42650FEE-A3D1-4F89-8A6B-1914FC6CD2C8}"/>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1" name="Group 10">
              <a:extLst>
                <a:ext uri="{FF2B5EF4-FFF2-40B4-BE49-F238E27FC236}">
                  <a16:creationId xmlns:a16="http://schemas.microsoft.com/office/drawing/2014/main" id="{D3EA529E-ECDE-40F9-B5A8-99285F5AC601}"/>
                </a:ext>
              </a:extLst>
            </p:cNvPr>
            <p:cNvGrpSpPr/>
            <p:nvPr/>
          </p:nvGrpSpPr>
          <p:grpSpPr>
            <a:xfrm>
              <a:off x="4624892" y="2650478"/>
              <a:ext cx="2902301" cy="1140627"/>
              <a:chOff x="4932498" y="2327065"/>
              <a:chExt cx="2296147" cy="902404"/>
            </a:xfrm>
          </p:grpSpPr>
          <p:sp>
            <p:nvSpPr>
              <p:cNvPr id="19" name="Freeform 26">
                <a:extLst>
                  <a:ext uri="{FF2B5EF4-FFF2-40B4-BE49-F238E27FC236}">
                    <a16:creationId xmlns:a16="http://schemas.microsoft.com/office/drawing/2014/main" id="{3AB6FDBC-4624-4E1D-9FC5-EB2DFF2D964A}"/>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0" name="Freeform 27">
                <a:extLst>
                  <a:ext uri="{FF2B5EF4-FFF2-40B4-BE49-F238E27FC236}">
                    <a16:creationId xmlns:a16="http://schemas.microsoft.com/office/drawing/2014/main" id="{AEB9DC2E-3140-421C-9288-0418832E3172}"/>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2" name="Group 11">
              <a:extLst>
                <a:ext uri="{FF2B5EF4-FFF2-40B4-BE49-F238E27FC236}">
                  <a16:creationId xmlns:a16="http://schemas.microsoft.com/office/drawing/2014/main" id="{20439873-66CF-4E74-B9F0-D34C6C1E77A9}"/>
                </a:ext>
              </a:extLst>
            </p:cNvPr>
            <p:cNvGrpSpPr/>
            <p:nvPr/>
          </p:nvGrpSpPr>
          <p:grpSpPr>
            <a:xfrm>
              <a:off x="4978276" y="1844331"/>
              <a:ext cx="2206030" cy="1058404"/>
              <a:chOff x="5212077" y="1542306"/>
              <a:chExt cx="1745294" cy="837353"/>
            </a:xfrm>
          </p:grpSpPr>
          <p:sp>
            <p:nvSpPr>
              <p:cNvPr id="17" name="Freeform 28">
                <a:extLst>
                  <a:ext uri="{FF2B5EF4-FFF2-40B4-BE49-F238E27FC236}">
                    <a16:creationId xmlns:a16="http://schemas.microsoft.com/office/drawing/2014/main" id="{5AE0CA72-45D0-4987-88FA-7937333D7C19}"/>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18" name="Freeform 29">
                <a:extLst>
                  <a:ext uri="{FF2B5EF4-FFF2-40B4-BE49-F238E27FC236}">
                    <a16:creationId xmlns:a16="http://schemas.microsoft.com/office/drawing/2014/main" id="{63963C10-B81F-4F6A-AAD6-283B976FEBF9}"/>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3" name="Group 12">
              <a:extLst>
                <a:ext uri="{FF2B5EF4-FFF2-40B4-BE49-F238E27FC236}">
                  <a16:creationId xmlns:a16="http://schemas.microsoft.com/office/drawing/2014/main" id="{A871C20B-4EF4-4C9A-A5C5-86FC00F06BA1}"/>
                </a:ext>
              </a:extLst>
            </p:cNvPr>
            <p:cNvGrpSpPr/>
            <p:nvPr/>
          </p:nvGrpSpPr>
          <p:grpSpPr>
            <a:xfrm>
              <a:off x="5537270" y="2291020"/>
              <a:ext cx="1455690" cy="2178917"/>
              <a:chOff x="5775372" y="1722213"/>
              <a:chExt cx="1151664" cy="1723844"/>
            </a:xfrm>
          </p:grpSpPr>
          <p:sp>
            <p:nvSpPr>
              <p:cNvPr id="14" name="TextBox 14">
                <a:extLst>
                  <a:ext uri="{FF2B5EF4-FFF2-40B4-BE49-F238E27FC236}">
                    <a16:creationId xmlns:a16="http://schemas.microsoft.com/office/drawing/2014/main" id="{23DCCF51-3EAF-49FD-B689-8ECECD898DF7}"/>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15" name="TextBox 52">
                <a:extLst>
                  <a:ext uri="{FF2B5EF4-FFF2-40B4-BE49-F238E27FC236}">
                    <a16:creationId xmlns:a16="http://schemas.microsoft.com/office/drawing/2014/main" id="{D0231A58-FAFD-4045-9E8A-625561F6DC69}"/>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16" name="TextBox 53">
                <a:extLst>
                  <a:ext uri="{FF2B5EF4-FFF2-40B4-BE49-F238E27FC236}">
                    <a16:creationId xmlns:a16="http://schemas.microsoft.com/office/drawing/2014/main" id="{F78AB7B6-21F9-4E77-BD37-92A53F5EAEAA}"/>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5" name="Oval 34">
            <a:extLst>
              <a:ext uri="{FF2B5EF4-FFF2-40B4-BE49-F238E27FC236}">
                <a16:creationId xmlns:a16="http://schemas.microsoft.com/office/drawing/2014/main" id="{CFB91A43-8908-4B78-8585-3908EE14A041}"/>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770418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F4F1E3-FE53-4920-A752-04BE94D300C4}"/>
              </a:ext>
            </a:extLst>
          </p:cNvPr>
          <p:cNvSpPr>
            <a:spLocks noGrp="1"/>
          </p:cNvSpPr>
          <p:nvPr>
            <p:ph type="title"/>
          </p:nvPr>
        </p:nvSpPr>
        <p:spPr/>
        <p:txBody>
          <a:bodyPr/>
          <a:lstStyle/>
          <a:p>
            <a:endParaRPr lang="en-US"/>
          </a:p>
        </p:txBody>
      </p:sp>
      <p:sp>
        <p:nvSpPr>
          <p:cNvPr id="8" name="Content Placeholder 7">
            <a:extLst>
              <a:ext uri="{FF2B5EF4-FFF2-40B4-BE49-F238E27FC236}">
                <a16:creationId xmlns:a16="http://schemas.microsoft.com/office/drawing/2014/main" id="{F9A55C5B-C7EC-4E6E-AD57-B303F8D6BFD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52843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0E5-310B-48FF-B080-1C2FD5595E6E}"/>
              </a:ext>
            </a:extLst>
          </p:cNvPr>
          <p:cNvSpPr>
            <a:spLocks noGrp="1"/>
          </p:cNvSpPr>
          <p:nvPr>
            <p:ph type="title"/>
          </p:nvPr>
        </p:nvSpPr>
        <p:spPr>
          <a:xfrm>
            <a:off x="371062" y="829490"/>
            <a:ext cx="10515600" cy="598971"/>
          </a:xfrm>
        </p:spPr>
        <p:txBody>
          <a:bodyPr>
            <a:normAutofit fontScale="90000"/>
          </a:bodyPr>
          <a:lstStyle/>
          <a:p>
            <a:r>
              <a:rPr lang="en-US" sz="4000" i="0" dirty="0">
                <a:solidFill>
                  <a:schemeClr val="tx1">
                    <a:lumMod val="95000"/>
                    <a:lumOff val="5000"/>
                  </a:schemeClr>
                </a:solidFill>
                <a:effectLst/>
                <a:latin typeface="Cooper Black" panose="0208090404030B020404" pitchFamily="18" charset="0"/>
              </a:rPr>
              <a:t>App Overview: The Basic Files of App</a:t>
            </a:r>
            <a:br>
              <a:rPr lang="en-US" b="1" i="0" dirty="0">
                <a:solidFill>
                  <a:srgbClr val="595959"/>
                </a:solidFill>
                <a:effectLst/>
                <a:latin typeface="Arial Black" panose="020B0A04020102020204" pitchFamily="34" charset="0"/>
              </a:rPr>
            </a:br>
            <a:br>
              <a:rPr lang="en-US" b="0" i="0" dirty="0">
                <a:solidFill>
                  <a:srgbClr val="333333"/>
                </a:solidFill>
                <a:effectLst/>
                <a:latin typeface="Arial" panose="020B0604020202020204" pitchFamily="34" charset="0"/>
              </a:rPr>
            </a:br>
            <a:endParaRPr lang="en-US" dirty="0"/>
          </a:p>
        </p:txBody>
      </p:sp>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432B3791-4AD9-4D2C-94F0-0945207974EB}"/>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2050" name="Picture 2">
            <a:extLst>
              <a:ext uri="{FF2B5EF4-FFF2-40B4-BE49-F238E27FC236}">
                <a16:creationId xmlns:a16="http://schemas.microsoft.com/office/drawing/2014/main" id="{6D729B61-3539-47A7-89EA-21EE3831D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71" y="1128975"/>
            <a:ext cx="10263807" cy="525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338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2B187-5779-4306-AD86-C7943C04B937}"/>
              </a:ext>
            </a:extLst>
          </p:cNvPr>
          <p:cNvSpPr>
            <a:spLocks noGrp="1"/>
          </p:cNvSpPr>
          <p:nvPr>
            <p:ph type="title"/>
          </p:nvPr>
        </p:nvSpPr>
        <p:spPr>
          <a:xfrm>
            <a:off x="371061" y="212770"/>
            <a:ext cx="5184913" cy="707888"/>
          </a:xfrm>
        </p:spPr>
        <p:txBody>
          <a:bodyPr>
            <a:noAutofit/>
          </a:bodyPr>
          <a:lstStyle/>
          <a:p>
            <a:r>
              <a:rPr lang="en-US" sz="3600" dirty="0">
                <a:solidFill>
                  <a:schemeClr val="tx1">
                    <a:lumMod val="95000"/>
                    <a:lumOff val="5000"/>
                  </a:schemeClr>
                </a:solidFill>
                <a:latin typeface="Cooper Black" panose="0208090404030B020404" pitchFamily="18" charset="0"/>
              </a:rPr>
              <a:t>Model </a:t>
            </a:r>
            <a:r>
              <a:rPr lang="en-US" sz="3600" b="1" i="0" dirty="0">
                <a:solidFill>
                  <a:schemeClr val="tx1">
                    <a:lumMod val="95000"/>
                    <a:lumOff val="5000"/>
                  </a:schemeClr>
                </a:solidFill>
                <a:effectLst/>
                <a:latin typeface="Cooper Black" panose="0208090404030B020404" pitchFamily="18" charset="0"/>
              </a:rPr>
              <a:t>Instantiation</a:t>
            </a:r>
            <a:endParaRPr lang="en-US" sz="3600" dirty="0">
              <a:solidFill>
                <a:schemeClr val="tx1">
                  <a:lumMod val="95000"/>
                  <a:lumOff val="5000"/>
                </a:schemeClr>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BFEFC48D-F48E-4032-8089-CA4FD0630F94}"/>
              </a:ext>
            </a:extLst>
          </p:cNvPr>
          <p:cNvSpPr>
            <a:spLocks noGrp="1"/>
          </p:cNvSpPr>
          <p:nvPr>
            <p:ph idx="1"/>
          </p:nvPr>
        </p:nvSpPr>
        <p:spPr>
          <a:xfrm>
            <a:off x="371061" y="1149764"/>
            <a:ext cx="10515600" cy="4351338"/>
          </a:xfrm>
        </p:spPr>
        <p:txBody>
          <a:bodyPr>
            <a:norm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a:p>
            <a:pPr marL="0" indent="0" algn="l">
              <a:buNone/>
            </a:pPr>
            <a:endParaRPr lang="en-US" sz="1800" b="1" i="0" dirty="0">
              <a:solidFill>
                <a:schemeClr val="tx1">
                  <a:lumMod val="95000"/>
                  <a:lumOff val="5000"/>
                </a:schemeClr>
              </a:solidFill>
              <a:effectLst/>
              <a:latin typeface="Calibri (Body)"/>
            </a:endParaRPr>
          </a:p>
          <a:p>
            <a:pPr marL="0" indent="0" algn="l">
              <a:buNone/>
            </a:pPr>
            <a:r>
              <a:rPr lang="en-US" sz="1800" b="1" dirty="0">
                <a:solidFill>
                  <a:schemeClr val="tx1">
                    <a:lumMod val="95000"/>
                    <a:lumOff val="5000"/>
                  </a:schemeClr>
                </a:solidFill>
                <a:latin typeface="Calibri (Body)"/>
              </a:rPr>
              <a:t>  </a:t>
            </a:r>
            <a:r>
              <a:rPr lang="en-US" sz="1800" b="1" i="0" dirty="0">
                <a:solidFill>
                  <a:schemeClr val="tx1">
                    <a:lumMod val="95000"/>
                    <a:lumOff val="5000"/>
                  </a:schemeClr>
                </a:solidFill>
                <a:effectLst/>
                <a:latin typeface="Calibri (Body)"/>
              </a:rPr>
              <a:t>Automatic Model Instantiation</a:t>
            </a:r>
          </a:p>
          <a:p>
            <a:pPr algn="l"/>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l"/>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a:p>
            <a:pPr marL="0" indent="0">
              <a:buNone/>
            </a:pPr>
            <a:endParaRPr lang="en-US" dirty="0"/>
          </a:p>
        </p:txBody>
      </p:sp>
      <p:pic>
        <p:nvPicPr>
          <p:cNvPr id="4" name="Picture 3">
            <a:extLst>
              <a:ext uri="{FF2B5EF4-FFF2-40B4-BE49-F238E27FC236}">
                <a16:creationId xmlns:a16="http://schemas.microsoft.com/office/drawing/2014/main" id="{A16739C8-EAF9-4CCD-8A99-5B429F724B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04A74B6-3439-40EB-9DEA-03205108C356}"/>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E9CC5524-283B-4075-9F46-70C2DE2BDE7E}"/>
              </a:ext>
            </a:extLst>
          </p:cNvPr>
          <p:cNvPicPr>
            <a:picLocks noChangeAspect="1"/>
          </p:cNvPicPr>
          <p:nvPr/>
        </p:nvPicPr>
        <p:blipFill>
          <a:blip r:embed="rId3"/>
          <a:stretch>
            <a:fillRect/>
          </a:stretch>
        </p:blipFill>
        <p:spPr>
          <a:xfrm>
            <a:off x="7713403" y="2937530"/>
            <a:ext cx="4107536" cy="3368332"/>
          </a:xfrm>
          <a:prstGeom prst="rect">
            <a:avLst/>
          </a:prstGeom>
        </p:spPr>
      </p:pic>
    </p:spTree>
    <p:extLst>
      <p:ext uri="{BB962C8B-B14F-4D97-AF65-F5344CB8AC3E}">
        <p14:creationId xmlns:p14="http://schemas.microsoft.com/office/powerpoint/2010/main" val="3978565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FE07-ECB2-49AF-A630-E037B6BA2AE3}"/>
              </a:ext>
            </a:extLst>
          </p:cNvPr>
          <p:cNvSpPr>
            <a:spLocks noGrp="1"/>
          </p:cNvSpPr>
          <p:nvPr>
            <p:ph type="title"/>
          </p:nvPr>
        </p:nvSpPr>
        <p:spPr>
          <a:xfrm>
            <a:off x="351692" y="74654"/>
            <a:ext cx="11002108" cy="800100"/>
          </a:xfrm>
        </p:spPr>
        <p:txBody>
          <a:bodyPr>
            <a:noAutofit/>
          </a:bodyPr>
          <a:lstStyle/>
          <a:p>
            <a:r>
              <a:rPr lang="en-US" sz="3600" dirty="0">
                <a:solidFill>
                  <a:prstClr val="black"/>
                </a:solidFill>
                <a:latin typeface="Cooper Black" panose="0208090404030B020404" pitchFamily="18" charset="0"/>
              </a:rPr>
              <a:t>Hook methods in controller</a:t>
            </a:r>
            <a:endParaRPr lang="en-US" sz="3600" dirty="0">
              <a:latin typeface="Cooper Black" panose="0208090404030B020404" pitchFamily="18" charset="0"/>
            </a:endParaRPr>
          </a:p>
        </p:txBody>
      </p:sp>
      <p:pic>
        <p:nvPicPr>
          <p:cNvPr id="4" name="Picture 3">
            <a:extLst>
              <a:ext uri="{FF2B5EF4-FFF2-40B4-BE49-F238E27FC236}">
                <a16:creationId xmlns:a16="http://schemas.microsoft.com/office/drawing/2014/main" id="{F0639F17-FE2B-46E1-9798-67DFFE1E07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DDE41B16-BC4E-450B-99E2-2CBA288AA88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Freeform: Shape 5">
            <a:extLst>
              <a:ext uri="{FF2B5EF4-FFF2-40B4-BE49-F238E27FC236}">
                <a16:creationId xmlns:a16="http://schemas.microsoft.com/office/drawing/2014/main" id="{D410B218-8D04-4AB9-88B5-73857A4FC425}"/>
              </a:ext>
            </a:extLst>
          </p:cNvPr>
          <p:cNvSpPr/>
          <p:nvPr/>
        </p:nvSpPr>
        <p:spPr>
          <a:xfrm>
            <a:off x="2710734" y="1623442"/>
            <a:ext cx="8813154" cy="797651"/>
          </a:xfrm>
          <a:custGeom>
            <a:avLst/>
            <a:gdLst>
              <a:gd name="connsiteX0" fmla="*/ 1717884 w 8018723"/>
              <a:gd name="connsiteY0" fmla="*/ 0 h 797651"/>
              <a:gd name="connsiteX1" fmla="*/ 8018723 w 8018723"/>
              <a:gd name="connsiteY1" fmla="*/ 0 h 797651"/>
              <a:gd name="connsiteX2" fmla="*/ 8018723 w 8018723"/>
              <a:gd name="connsiteY2" fmla="*/ 797651 h 797651"/>
              <a:gd name="connsiteX3" fmla="*/ 0 w 8018723"/>
              <a:gd name="connsiteY3" fmla="*/ 797651 h 797651"/>
              <a:gd name="connsiteX4" fmla="*/ 57880 w 8018723"/>
              <a:gd name="connsiteY4" fmla="*/ 728779 h 797651"/>
              <a:gd name="connsiteX5" fmla="*/ 1717884 w 8018723"/>
              <a:gd name="connsiteY5" fmla="*/ 0 h 79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8723" h="797651">
                <a:moveTo>
                  <a:pt x="1717884" y="0"/>
                </a:moveTo>
                <a:lnTo>
                  <a:pt x="8018723" y="0"/>
                </a:lnTo>
                <a:lnTo>
                  <a:pt x="8018723" y="797651"/>
                </a:lnTo>
                <a:lnTo>
                  <a:pt x="0" y="797651"/>
                </a:lnTo>
                <a:lnTo>
                  <a:pt x="57880" y="728779"/>
                </a:lnTo>
                <a:cubicBezTo>
                  <a:pt x="469993" y="280750"/>
                  <a:pt x="1061152" y="0"/>
                  <a:pt x="1717884" y="0"/>
                </a:cubicBezTo>
                <a:close/>
              </a:path>
            </a:pathLst>
          </a:custGeom>
          <a:solidFill>
            <a:schemeClr val="accent2"/>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7" name="Freeform: Shape 6">
            <a:extLst>
              <a:ext uri="{FF2B5EF4-FFF2-40B4-BE49-F238E27FC236}">
                <a16:creationId xmlns:a16="http://schemas.microsoft.com/office/drawing/2014/main" id="{DD964E99-5543-49D2-99F6-0F0042DC4E70}"/>
              </a:ext>
            </a:extLst>
          </p:cNvPr>
          <p:cNvSpPr/>
          <p:nvPr/>
        </p:nvSpPr>
        <p:spPr>
          <a:xfrm>
            <a:off x="2402840" y="2604886"/>
            <a:ext cx="9121048" cy="1064379"/>
          </a:xfrm>
          <a:custGeom>
            <a:avLst/>
            <a:gdLst>
              <a:gd name="connsiteX0" fmla="*/ 378465 w 8490962"/>
              <a:gd name="connsiteY0" fmla="*/ 0 h 811862"/>
              <a:gd name="connsiteX1" fmla="*/ 8490962 w 8490962"/>
              <a:gd name="connsiteY1" fmla="*/ 0 h 811862"/>
              <a:gd name="connsiteX2" fmla="*/ 8490962 w 8490962"/>
              <a:gd name="connsiteY2" fmla="*/ 811862 h 811862"/>
              <a:gd name="connsiteX3" fmla="*/ 0 w 8490962"/>
              <a:gd name="connsiteY3" fmla="*/ 811862 h 811862"/>
              <a:gd name="connsiteX4" fmla="*/ 28503 w 8490962"/>
              <a:gd name="connsiteY4" fmla="*/ 696557 h 811862"/>
              <a:gd name="connsiteX5" fmla="*/ 283147 w 8490962"/>
              <a:gd name="connsiteY5" fmla="*/ 136635 h 811862"/>
              <a:gd name="connsiteX6" fmla="*/ 378465 w 8490962"/>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0962" h="811862">
                <a:moveTo>
                  <a:pt x="378465" y="0"/>
                </a:moveTo>
                <a:lnTo>
                  <a:pt x="8490962" y="0"/>
                </a:lnTo>
                <a:lnTo>
                  <a:pt x="8490962" y="811862"/>
                </a:lnTo>
                <a:lnTo>
                  <a:pt x="0" y="811862"/>
                </a:lnTo>
                <a:lnTo>
                  <a:pt x="28503" y="696557"/>
                </a:lnTo>
                <a:cubicBezTo>
                  <a:pt x="87887" y="496934"/>
                  <a:pt x="174169" y="308892"/>
                  <a:pt x="283147" y="136635"/>
                </a:cubicBezTo>
                <a:lnTo>
                  <a:pt x="378465" y="0"/>
                </a:lnTo>
                <a:close/>
              </a:path>
            </a:pathLst>
          </a:custGeom>
          <a:solidFill>
            <a:schemeClr val="accent1"/>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8" name="Freeform: Shape 7">
            <a:extLst>
              <a:ext uri="{FF2B5EF4-FFF2-40B4-BE49-F238E27FC236}">
                <a16:creationId xmlns:a16="http://schemas.microsoft.com/office/drawing/2014/main" id="{8A2FF320-A5DD-43A2-A498-6F6A5DC3DD3F}"/>
              </a:ext>
            </a:extLst>
          </p:cNvPr>
          <p:cNvSpPr/>
          <p:nvPr/>
        </p:nvSpPr>
        <p:spPr>
          <a:xfrm>
            <a:off x="2402840" y="3876346"/>
            <a:ext cx="9121048" cy="1173939"/>
          </a:xfrm>
          <a:custGeom>
            <a:avLst/>
            <a:gdLst>
              <a:gd name="connsiteX0" fmla="*/ 38751 w 8555759"/>
              <a:gd name="connsiteY0" fmla="*/ 0 h 811862"/>
              <a:gd name="connsiteX1" fmla="*/ 8555759 w 8555759"/>
              <a:gd name="connsiteY1" fmla="*/ 0 h 811862"/>
              <a:gd name="connsiteX2" fmla="*/ 8555759 w 8555759"/>
              <a:gd name="connsiteY2" fmla="*/ 811862 h 811862"/>
              <a:gd name="connsiteX3" fmla="*/ 36944 w 8555759"/>
              <a:gd name="connsiteY3" fmla="*/ 811862 h 811862"/>
              <a:gd name="connsiteX4" fmla="*/ 11642 w 8555759"/>
              <a:gd name="connsiteY4" fmla="*/ 642528 h 811862"/>
              <a:gd name="connsiteX5" fmla="*/ 0 w 8555759"/>
              <a:gd name="connsiteY5" fmla="*/ 411977 h 811862"/>
              <a:gd name="connsiteX6" fmla="*/ 11642 w 8555759"/>
              <a:gd name="connsiteY6" fmla="*/ 181425 h 811862"/>
              <a:gd name="connsiteX7" fmla="*/ 38751 w 8555759"/>
              <a:gd name="connsiteY7"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5759" h="811862">
                <a:moveTo>
                  <a:pt x="38751" y="0"/>
                </a:moveTo>
                <a:lnTo>
                  <a:pt x="8555759" y="0"/>
                </a:lnTo>
                <a:lnTo>
                  <a:pt x="8555759" y="811862"/>
                </a:lnTo>
                <a:lnTo>
                  <a:pt x="36944" y="811862"/>
                </a:lnTo>
                <a:lnTo>
                  <a:pt x="11642" y="642528"/>
                </a:lnTo>
                <a:lnTo>
                  <a:pt x="0" y="411977"/>
                </a:lnTo>
                <a:lnTo>
                  <a:pt x="11642" y="181425"/>
                </a:lnTo>
                <a:lnTo>
                  <a:pt x="38751" y="0"/>
                </a:lnTo>
                <a:close/>
              </a:path>
            </a:pathLst>
          </a:custGeom>
          <a:solidFill>
            <a:schemeClr val="accent4"/>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0" name="Freeform: Shape 9">
            <a:extLst>
              <a:ext uri="{FF2B5EF4-FFF2-40B4-BE49-F238E27FC236}">
                <a16:creationId xmlns:a16="http://schemas.microsoft.com/office/drawing/2014/main" id="{F855ED6A-951F-4F17-B155-5225D3A2CCB1}"/>
              </a:ext>
            </a:extLst>
          </p:cNvPr>
          <p:cNvSpPr/>
          <p:nvPr/>
        </p:nvSpPr>
        <p:spPr>
          <a:xfrm>
            <a:off x="2640395" y="5313495"/>
            <a:ext cx="8813154" cy="970791"/>
          </a:xfrm>
          <a:custGeom>
            <a:avLst/>
            <a:gdLst>
              <a:gd name="connsiteX0" fmla="*/ 0 w 8028884"/>
              <a:gd name="connsiteY0" fmla="*/ 0 h 809743"/>
              <a:gd name="connsiteX1" fmla="*/ 8028884 w 8028884"/>
              <a:gd name="connsiteY1" fmla="*/ 0 h 809743"/>
              <a:gd name="connsiteX2" fmla="*/ 8028884 w 8028884"/>
              <a:gd name="connsiteY2" fmla="*/ 809743 h 809743"/>
              <a:gd name="connsiteX3" fmla="*/ 1728045 w 8028884"/>
              <a:gd name="connsiteY3" fmla="*/ 809742 h 809743"/>
              <a:gd name="connsiteX4" fmla="*/ 68041 w 8028884"/>
              <a:gd name="connsiteY4" fmla="*/ 80963 h 809743"/>
              <a:gd name="connsiteX5" fmla="*/ 0 w 8028884"/>
              <a:gd name="connsiteY5" fmla="*/ 0 h 80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884" h="809743">
                <a:moveTo>
                  <a:pt x="0" y="0"/>
                </a:moveTo>
                <a:lnTo>
                  <a:pt x="8028884" y="0"/>
                </a:lnTo>
                <a:lnTo>
                  <a:pt x="8028884" y="809743"/>
                </a:lnTo>
                <a:lnTo>
                  <a:pt x="1728045" y="809742"/>
                </a:lnTo>
                <a:cubicBezTo>
                  <a:pt x="1071313" y="809742"/>
                  <a:pt x="480154" y="528992"/>
                  <a:pt x="68041" y="80963"/>
                </a:cubicBezTo>
                <a:lnTo>
                  <a:pt x="0" y="0"/>
                </a:lnTo>
                <a:close/>
              </a:path>
            </a:pathLst>
          </a:custGeom>
          <a:solidFill>
            <a:schemeClr val="accent6"/>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1" name="Title 1">
            <a:extLst>
              <a:ext uri="{FF2B5EF4-FFF2-40B4-BE49-F238E27FC236}">
                <a16:creationId xmlns:a16="http://schemas.microsoft.com/office/drawing/2014/main" id="{FA69BCC5-17CA-44F8-A0A9-53447BF499AF}"/>
              </a:ext>
            </a:extLst>
          </p:cNvPr>
          <p:cNvSpPr txBox="1">
            <a:spLocks/>
          </p:cNvSpPr>
          <p:nvPr/>
        </p:nvSpPr>
        <p:spPr>
          <a:xfrm>
            <a:off x="609441" y="274639"/>
            <a:ext cx="10969943" cy="711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dirty="0">
              <a:solidFill>
                <a:schemeClr val="tx1">
                  <a:lumMod val="75000"/>
                  <a:lumOff val="25000"/>
                </a:schemeClr>
              </a:solidFill>
            </a:endParaRPr>
          </a:p>
        </p:txBody>
      </p:sp>
      <p:sp>
        <p:nvSpPr>
          <p:cNvPr id="12" name="Oval 11">
            <a:extLst>
              <a:ext uri="{FF2B5EF4-FFF2-40B4-BE49-F238E27FC236}">
                <a16:creationId xmlns:a16="http://schemas.microsoft.com/office/drawing/2014/main" id="{6EA15FCD-1C18-4CE5-A7CA-43DA9CEA69B2}"/>
              </a:ext>
            </a:extLst>
          </p:cNvPr>
          <p:cNvSpPr/>
          <p:nvPr/>
        </p:nvSpPr>
        <p:spPr>
          <a:xfrm>
            <a:off x="668112" y="2330689"/>
            <a:ext cx="3068601" cy="3068601"/>
          </a:xfrm>
          <a:prstGeom prst="ellipse">
            <a:avLst/>
          </a:prstGeom>
          <a:gradFill>
            <a:gsLst>
              <a:gs pos="0">
                <a:schemeClr val="bg1"/>
              </a:gs>
              <a:gs pos="100000">
                <a:schemeClr val="bg1">
                  <a:lumMod val="85000"/>
                </a:schemeClr>
              </a:gs>
            </a:gsLst>
            <a:lin ang="5400000" scaled="1"/>
          </a:gradFill>
          <a:ln>
            <a:solidFill>
              <a:schemeClr val="bg1"/>
            </a:solidFill>
          </a:ln>
          <a:effectLst>
            <a:outerShdw blurRad="279400" dist="127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accent5">
                    <a:lumMod val="50000"/>
                  </a:schemeClr>
                </a:solidFill>
                <a:latin typeface="Segoe UI Light" panose="020B0502040204020203" pitchFamily="34" charset="0"/>
                <a:ea typeface="Open Sans" panose="020B0606030504020204" pitchFamily="34" charset="0"/>
                <a:cs typeface="Segoe UI Light" panose="020B0502040204020203" pitchFamily="34" charset="0"/>
              </a:rPr>
              <a:t>Hook Methods</a:t>
            </a:r>
            <a:endParaRPr lang="en-IN" sz="2400" dirty="0">
              <a:solidFill>
                <a:schemeClr val="accent5">
                  <a:lumMod val="50000"/>
                </a:schemeClr>
              </a:solidFill>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7F063DA4-6354-4F63-BA9C-B98CE8C0E2E6}"/>
              </a:ext>
            </a:extLst>
          </p:cNvPr>
          <p:cNvSpPr/>
          <p:nvPr/>
        </p:nvSpPr>
        <p:spPr>
          <a:xfrm>
            <a:off x="5441742" y="1683078"/>
            <a:ext cx="5830317" cy="954107"/>
          </a:xfrm>
          <a:prstGeom prst="rect">
            <a:avLst/>
          </a:prstGeom>
        </p:spPr>
        <p:txBody>
          <a:bodyPr wrap="square" lIns="0" tIns="0" rIns="0" bIns="0" anchor="ctr">
            <a:spAutoFit/>
          </a:bodyPr>
          <a:lstStyle/>
          <a:p>
            <a:r>
              <a:rPr lang="en-US" sz="1600" dirty="0">
                <a:solidFill>
                  <a:prstClr val="black"/>
                </a:solidFill>
                <a:latin typeface="Calibri (Body)"/>
              </a:rPr>
              <a:t>like constructor of the class which gets called by UI5 immediately after the object of Controller is ready. The purpose is to add initialization code. This method is called once In the lifecycle of the controller.</a:t>
            </a:r>
          </a:p>
          <a:p>
            <a:endParaRPr lang="en-IN" sz="14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4" name="Rectangle 13">
            <a:extLst>
              <a:ext uri="{FF2B5EF4-FFF2-40B4-BE49-F238E27FC236}">
                <a16:creationId xmlns:a16="http://schemas.microsoft.com/office/drawing/2014/main" id="{A9749F7C-3477-45CC-99C1-7D0FAE917605}"/>
              </a:ext>
            </a:extLst>
          </p:cNvPr>
          <p:cNvSpPr/>
          <p:nvPr/>
        </p:nvSpPr>
        <p:spPr>
          <a:xfrm>
            <a:off x="3931409" y="1988795"/>
            <a:ext cx="1151942"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panose="020F0502020204030204"/>
              </a:rPr>
              <a:t>onInit</a:t>
            </a:r>
            <a:endParaRPr lang="en-IN"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5" name="Rectangle 14">
            <a:extLst>
              <a:ext uri="{FF2B5EF4-FFF2-40B4-BE49-F238E27FC236}">
                <a16:creationId xmlns:a16="http://schemas.microsoft.com/office/drawing/2014/main" id="{3A459E5B-DA2C-49E2-AF1A-FD2FCE94E638}"/>
              </a:ext>
            </a:extLst>
          </p:cNvPr>
          <p:cNvSpPr/>
          <p:nvPr/>
        </p:nvSpPr>
        <p:spPr>
          <a:xfrm>
            <a:off x="5623231" y="2778610"/>
            <a:ext cx="5830318" cy="492443"/>
          </a:xfrm>
          <a:prstGeom prst="rect">
            <a:avLst/>
          </a:prstGeom>
        </p:spPr>
        <p:txBody>
          <a:bodyPr wrap="square" lIns="0" tIns="0" rIns="0" bIns="0" anchor="ctr">
            <a:spAutoFit/>
          </a:bodyPr>
          <a:lstStyle/>
          <a:p>
            <a:r>
              <a:rPr lang="en-US" sz="1600" dirty="0">
                <a:solidFill>
                  <a:prstClr val="black"/>
                </a:solidFill>
                <a:latin typeface="Calibri" panose="020F0502020204030204"/>
              </a:rPr>
              <a:t>onExit is like destructor of the class, which gets called by UI5 when controller object is destroyed. We can write clean-up code inside of it.</a:t>
            </a:r>
            <a:endParaRPr lang="en-IN" sz="16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022CB06F-41ED-4756-9811-7C0AE94068CB}"/>
              </a:ext>
            </a:extLst>
          </p:cNvPr>
          <p:cNvSpPr/>
          <p:nvPr/>
        </p:nvSpPr>
        <p:spPr>
          <a:xfrm>
            <a:off x="4205863" y="2887777"/>
            <a:ext cx="682792"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Body)"/>
              </a:rPr>
              <a:t>onExit</a:t>
            </a:r>
            <a:endParaRPr lang="en-IN" dirty="0">
              <a:solidFill>
                <a:schemeClr val="bg1"/>
              </a:solidFill>
              <a:latin typeface="Calibri (Body)"/>
              <a:ea typeface="Open Sans" panose="020B0606030504020204" pitchFamily="34" charset="0"/>
              <a:cs typeface="Segoe UI Light" panose="020B0502040204020203" pitchFamily="34" charset="0"/>
            </a:endParaRPr>
          </a:p>
        </p:txBody>
      </p:sp>
      <p:sp>
        <p:nvSpPr>
          <p:cNvPr id="17" name="Rectangle 16">
            <a:extLst>
              <a:ext uri="{FF2B5EF4-FFF2-40B4-BE49-F238E27FC236}">
                <a16:creationId xmlns:a16="http://schemas.microsoft.com/office/drawing/2014/main" id="{04BFE59B-AB48-491A-8608-193BE88EEFB7}"/>
              </a:ext>
            </a:extLst>
          </p:cNvPr>
          <p:cNvSpPr/>
          <p:nvPr/>
        </p:nvSpPr>
        <p:spPr>
          <a:xfrm>
            <a:off x="6201051" y="3951607"/>
            <a:ext cx="4831536" cy="984885"/>
          </a:xfrm>
          <a:prstGeom prst="rect">
            <a:avLst/>
          </a:prstGeom>
        </p:spPr>
        <p:txBody>
          <a:bodyPr wrap="square" lIns="0" tIns="0" rIns="0" bIns="0" anchor="ctr">
            <a:spAutoFit/>
          </a:bodyPr>
          <a:lstStyle/>
          <a:p>
            <a:pPr defTabSz="685800"/>
            <a:r>
              <a:rPr lang="en-US" sz="1600" dirty="0">
                <a:solidFill>
                  <a:prstClr val="black"/>
                </a:solidFill>
                <a:latin typeface="Calibri (Body)"/>
              </a:rPr>
              <a:t>onBeforeRendering is a method which is called Everytime before the view of corresponding controller is displayed to the user. We can add pre-processing logic and change UI before its visible to user in this method. (like PBO)</a:t>
            </a:r>
          </a:p>
        </p:txBody>
      </p:sp>
      <p:sp>
        <p:nvSpPr>
          <p:cNvPr id="18" name="Rectangle 17">
            <a:extLst>
              <a:ext uri="{FF2B5EF4-FFF2-40B4-BE49-F238E27FC236}">
                <a16:creationId xmlns:a16="http://schemas.microsoft.com/office/drawing/2014/main" id="{433128F7-D87E-4EB0-A4FA-CFCC0E8EB172}"/>
              </a:ext>
            </a:extLst>
          </p:cNvPr>
          <p:cNvSpPr/>
          <p:nvPr/>
        </p:nvSpPr>
        <p:spPr>
          <a:xfrm>
            <a:off x="4101436" y="4220975"/>
            <a:ext cx="1963830" cy="249299"/>
          </a:xfrm>
          <a:prstGeom prst="rect">
            <a:avLst/>
          </a:prstGeom>
        </p:spPr>
        <p:txBody>
          <a:bodyPr wrap="square" lIns="0" tIns="0" rIns="0" bIns="0" anchor="ctr">
            <a:spAutoFit/>
          </a:bodyPr>
          <a:lstStyle/>
          <a:p>
            <a:pPr>
              <a:lnSpc>
                <a:spcPct val="90000"/>
              </a:lnSpc>
            </a:pPr>
            <a:r>
              <a:rPr lang="en-IN" b="1" dirty="0">
                <a:solidFill>
                  <a:schemeClr val="tx1">
                    <a:lumMod val="95000"/>
                    <a:lumOff val="5000"/>
                  </a:schemeClr>
                </a:solidFill>
                <a:latin typeface="Calibri (Body)"/>
                <a:ea typeface="Open Sans" panose="020B0606030504020204" pitchFamily="34" charset="0"/>
                <a:cs typeface="Segoe UI Light" panose="020B0502040204020203" pitchFamily="34" charset="0"/>
              </a:rPr>
              <a:t>onBeforeRendering</a:t>
            </a:r>
          </a:p>
        </p:txBody>
      </p:sp>
      <p:sp>
        <p:nvSpPr>
          <p:cNvPr id="21" name="Rectangle 20">
            <a:extLst>
              <a:ext uri="{FF2B5EF4-FFF2-40B4-BE49-F238E27FC236}">
                <a16:creationId xmlns:a16="http://schemas.microsoft.com/office/drawing/2014/main" id="{E68B4065-A365-4534-9C39-165C647431AC}"/>
              </a:ext>
            </a:extLst>
          </p:cNvPr>
          <p:cNvSpPr/>
          <p:nvPr/>
        </p:nvSpPr>
        <p:spPr>
          <a:xfrm>
            <a:off x="6065266" y="5364833"/>
            <a:ext cx="5288534" cy="738664"/>
          </a:xfrm>
          <a:prstGeom prst="rect">
            <a:avLst/>
          </a:prstGeom>
        </p:spPr>
        <p:txBody>
          <a:bodyPr wrap="square" lIns="0" tIns="0" rIns="0" bIns="0" anchor="ctr">
            <a:spAutoFit/>
          </a:bodyPr>
          <a:lstStyle/>
          <a:p>
            <a:r>
              <a:rPr lang="en-US" sz="1600" dirty="0">
                <a:solidFill>
                  <a:prstClr val="black"/>
                </a:solidFill>
                <a:latin typeface="Calibri" panose="020F0502020204030204"/>
              </a:rPr>
              <a:t>onAfterRendering</a:t>
            </a:r>
            <a:r>
              <a:rPr lang="en-US" sz="1600" b="1" dirty="0">
                <a:solidFill>
                  <a:prstClr val="black"/>
                </a:solidFill>
                <a:latin typeface="Calibri" panose="020F0502020204030204"/>
              </a:rPr>
              <a:t> </a:t>
            </a:r>
            <a:r>
              <a:rPr lang="en-US" sz="1600" dirty="0">
                <a:solidFill>
                  <a:prstClr val="black"/>
                </a:solidFill>
                <a:latin typeface="Calibri (Body)"/>
              </a:rPr>
              <a:t>is a method which is called EVERYTIME after the view of the corresponding controller is displayed to the user. We can write post-processing logic. E.g. jquery effects.</a:t>
            </a:r>
            <a:endParaRPr lang="en-IN" sz="1600" dirty="0">
              <a:solidFill>
                <a:schemeClr val="bg1"/>
              </a:solidFill>
              <a:latin typeface="Calibri (Body)"/>
              <a:ea typeface="Open Sans" panose="020B0606030504020204"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BE3FCBE6-6B06-484E-9323-D4379F15258C}"/>
              </a:ext>
            </a:extLst>
          </p:cNvPr>
          <p:cNvSpPr/>
          <p:nvPr/>
        </p:nvSpPr>
        <p:spPr>
          <a:xfrm>
            <a:off x="4089795" y="5452369"/>
            <a:ext cx="1762951"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panose="020F0502020204030204"/>
              </a:rPr>
              <a:t>onAfterRendering</a:t>
            </a:r>
            <a:endParaRPr lang="en-IN" b="1" dirty="0">
              <a:solidFill>
                <a:schemeClr val="tx1">
                  <a:lumMod val="95000"/>
                  <a:lumOff val="5000"/>
                </a:schemeClr>
              </a:solidFill>
              <a:latin typeface="Calibri (Body)"/>
              <a:ea typeface="Open Sans" panose="020B0606030504020204" pitchFamily="34" charset="0"/>
              <a:cs typeface="Segoe UI Light" panose="020B0502040204020203" pitchFamily="34" charset="0"/>
            </a:endParaRPr>
          </a:p>
        </p:txBody>
      </p:sp>
      <p:sp>
        <p:nvSpPr>
          <p:cNvPr id="23" name="TextBox 22">
            <a:extLst>
              <a:ext uri="{FF2B5EF4-FFF2-40B4-BE49-F238E27FC236}">
                <a16:creationId xmlns:a16="http://schemas.microsoft.com/office/drawing/2014/main" id="{124A5035-8D1C-4100-B745-998669C78401}"/>
              </a:ext>
            </a:extLst>
          </p:cNvPr>
          <p:cNvSpPr txBox="1"/>
          <p:nvPr/>
        </p:nvSpPr>
        <p:spPr>
          <a:xfrm>
            <a:off x="3252345" y="1988795"/>
            <a:ext cx="418704" cy="369332"/>
          </a:xfrm>
          <a:prstGeom prst="rect">
            <a:avLst/>
          </a:prstGeom>
          <a:noFill/>
        </p:spPr>
        <p:txBody>
          <a:bodyPr wrap="none" rtlCol="0">
            <a:spAutoFit/>
          </a:bodyPr>
          <a:lstStyle/>
          <a:p>
            <a:r>
              <a:rPr lang="en-IN" b="1" dirty="0">
                <a:solidFill>
                  <a:schemeClr val="tx1">
                    <a:lumMod val="95000"/>
                    <a:lumOff val="5000"/>
                  </a:schemeClr>
                </a:solidFill>
              </a:rPr>
              <a:t>01</a:t>
            </a:r>
          </a:p>
        </p:txBody>
      </p:sp>
      <p:sp>
        <p:nvSpPr>
          <p:cNvPr id="24" name="TextBox 23">
            <a:extLst>
              <a:ext uri="{FF2B5EF4-FFF2-40B4-BE49-F238E27FC236}">
                <a16:creationId xmlns:a16="http://schemas.microsoft.com/office/drawing/2014/main" id="{E61FDCC9-24A5-4C32-A8C9-BD1B4F12D7E6}"/>
              </a:ext>
            </a:extLst>
          </p:cNvPr>
          <p:cNvSpPr txBox="1"/>
          <p:nvPr/>
        </p:nvSpPr>
        <p:spPr>
          <a:xfrm>
            <a:off x="3601673" y="2866814"/>
            <a:ext cx="418704" cy="369332"/>
          </a:xfrm>
          <a:prstGeom prst="rect">
            <a:avLst/>
          </a:prstGeom>
          <a:noFill/>
        </p:spPr>
        <p:txBody>
          <a:bodyPr wrap="none" rtlCol="0">
            <a:spAutoFit/>
          </a:bodyPr>
          <a:lstStyle/>
          <a:p>
            <a:r>
              <a:rPr lang="en-IN" b="1" dirty="0">
                <a:solidFill>
                  <a:schemeClr val="tx1">
                    <a:lumMod val="95000"/>
                    <a:lumOff val="5000"/>
                  </a:schemeClr>
                </a:solidFill>
              </a:rPr>
              <a:t>02</a:t>
            </a:r>
          </a:p>
        </p:txBody>
      </p:sp>
      <p:sp>
        <p:nvSpPr>
          <p:cNvPr id="25" name="TextBox 24">
            <a:extLst>
              <a:ext uri="{FF2B5EF4-FFF2-40B4-BE49-F238E27FC236}">
                <a16:creationId xmlns:a16="http://schemas.microsoft.com/office/drawing/2014/main" id="{02685619-7628-4B76-8A85-90A5E55FAD86}"/>
              </a:ext>
            </a:extLst>
          </p:cNvPr>
          <p:cNvSpPr txBox="1"/>
          <p:nvPr/>
        </p:nvSpPr>
        <p:spPr>
          <a:xfrm>
            <a:off x="3653901" y="4163036"/>
            <a:ext cx="418704" cy="369332"/>
          </a:xfrm>
          <a:prstGeom prst="rect">
            <a:avLst/>
          </a:prstGeom>
          <a:noFill/>
        </p:spPr>
        <p:txBody>
          <a:bodyPr wrap="none" rtlCol="0">
            <a:spAutoFit/>
          </a:bodyPr>
          <a:lstStyle/>
          <a:p>
            <a:r>
              <a:rPr lang="en-IN" b="1" dirty="0">
                <a:solidFill>
                  <a:schemeClr val="tx1">
                    <a:lumMod val="95000"/>
                    <a:lumOff val="5000"/>
                  </a:schemeClr>
                </a:solidFill>
              </a:rPr>
              <a:t>03</a:t>
            </a:r>
          </a:p>
        </p:txBody>
      </p:sp>
      <p:sp>
        <p:nvSpPr>
          <p:cNvPr id="27" name="TextBox 26">
            <a:extLst>
              <a:ext uri="{FF2B5EF4-FFF2-40B4-BE49-F238E27FC236}">
                <a16:creationId xmlns:a16="http://schemas.microsoft.com/office/drawing/2014/main" id="{E7CD6703-229B-4B11-8E95-DB4D7B9E4104}"/>
              </a:ext>
            </a:extLst>
          </p:cNvPr>
          <p:cNvSpPr txBox="1"/>
          <p:nvPr/>
        </p:nvSpPr>
        <p:spPr>
          <a:xfrm>
            <a:off x="3552169" y="5392353"/>
            <a:ext cx="418704" cy="369332"/>
          </a:xfrm>
          <a:prstGeom prst="rect">
            <a:avLst/>
          </a:prstGeom>
          <a:noFill/>
        </p:spPr>
        <p:txBody>
          <a:bodyPr wrap="none" rtlCol="0">
            <a:spAutoFit/>
          </a:bodyPr>
          <a:lstStyle/>
          <a:p>
            <a:r>
              <a:rPr lang="en-IN" b="1" dirty="0">
                <a:solidFill>
                  <a:schemeClr val="tx1">
                    <a:lumMod val="95000"/>
                    <a:lumOff val="5000"/>
                  </a:schemeClr>
                </a:solidFill>
              </a:rPr>
              <a:t>04</a:t>
            </a:r>
          </a:p>
        </p:txBody>
      </p:sp>
      <p:sp>
        <p:nvSpPr>
          <p:cNvPr id="33" name="TextBox 32">
            <a:extLst>
              <a:ext uri="{FF2B5EF4-FFF2-40B4-BE49-F238E27FC236}">
                <a16:creationId xmlns:a16="http://schemas.microsoft.com/office/drawing/2014/main" id="{7F54BA2B-4BE9-4994-AFA7-DC0496F3B053}"/>
              </a:ext>
            </a:extLst>
          </p:cNvPr>
          <p:cNvSpPr txBox="1"/>
          <p:nvPr/>
        </p:nvSpPr>
        <p:spPr>
          <a:xfrm>
            <a:off x="351692" y="874754"/>
            <a:ext cx="10799946" cy="369332"/>
          </a:xfrm>
          <a:prstGeom prst="rect">
            <a:avLst/>
          </a:prstGeom>
          <a:noFill/>
        </p:spPr>
        <p:txBody>
          <a:bodyPr wrap="square">
            <a:spAutoFit/>
          </a:bodyPr>
          <a:lstStyle/>
          <a:p>
            <a:pPr defTabSz="685800"/>
            <a:r>
              <a:rPr lang="en-US" dirty="0">
                <a:solidFill>
                  <a:prstClr val="black"/>
                </a:solidFill>
                <a:latin typeface="Calibri (Body)"/>
              </a:rPr>
              <a:t>Every UI5 Controller class can have some pre-defined methods which are called by SAP UI5 at certain times.</a:t>
            </a:r>
          </a:p>
        </p:txBody>
      </p:sp>
    </p:spTree>
    <p:extLst>
      <p:ext uri="{BB962C8B-B14F-4D97-AF65-F5344CB8AC3E}">
        <p14:creationId xmlns:p14="http://schemas.microsoft.com/office/powerpoint/2010/main" val="1690444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5C8752-5E1E-4B91-873B-AA84BF847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BD2B7406-B773-4237-A6B2-4264E50462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5EA54EF2-04EC-458F-AC5F-8FD595988F2D}"/>
              </a:ext>
            </a:extLst>
          </p:cNvPr>
          <p:cNvSpPr txBox="1">
            <a:spLocks/>
          </p:cNvSpPr>
          <p:nvPr/>
        </p:nvSpPr>
        <p:spPr>
          <a:xfrm>
            <a:off x="5341372" y="25828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pic>
        <p:nvPicPr>
          <p:cNvPr id="8" name="Picture 2" descr="Coffee break line icon clock and cup Royalty Free Vector">
            <a:extLst>
              <a:ext uri="{FF2B5EF4-FFF2-40B4-BE49-F238E27FC236}">
                <a16:creationId xmlns:a16="http://schemas.microsoft.com/office/drawing/2014/main" id="{68861E1F-E265-4420-BA26-BEB6213BD4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766615" y="2075873"/>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082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433753" y="126612"/>
            <a:ext cx="10515600" cy="857006"/>
          </a:xfrm>
        </p:spPr>
        <p:txBody>
          <a:bodyPr>
            <a:normAutofit/>
          </a:bodyPr>
          <a:lstStyle/>
          <a:p>
            <a:r>
              <a:rPr lang="en-US" sz="3600" dirty="0">
                <a:latin typeface="Cooper Black" panose="0208090404030B020404" pitchFamily="18" charset="0"/>
              </a:rPr>
              <a:t>Routes and Routing </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433753" y="1157410"/>
            <a:ext cx="10515600" cy="2078159"/>
          </a:xfrm>
        </p:spPr>
        <p:txBody>
          <a:bodyPr>
            <a:normAutofit/>
          </a:bodyPr>
          <a:lstStyle/>
          <a:p>
            <a:pPr marL="0" indent="0" algn="just">
              <a:buNone/>
            </a:pPr>
            <a:r>
              <a:rPr lang="en-US" sz="1800" b="1" dirty="0">
                <a:latin typeface="Calibri (Body)"/>
              </a:rPr>
              <a:t>Router: </a:t>
            </a:r>
            <a:r>
              <a:rPr lang="en-US" sz="1800" i="0" dirty="0">
                <a:solidFill>
                  <a:srgbClr val="222222"/>
                </a:solidFill>
                <a:effectLst/>
                <a:latin typeface="Calibri (Body)"/>
              </a:rPr>
              <a:t>Router is the class used for Routing and Navigation purpose in SAP UI5 framework.</a:t>
            </a:r>
          </a:p>
          <a:p>
            <a:pPr marL="0" indent="0" algn="just">
              <a:buNone/>
            </a:pPr>
            <a:r>
              <a:rPr lang="en-US" sz="1800" b="1" dirty="0">
                <a:latin typeface="Calibri (Body)"/>
              </a:rPr>
              <a:t>Routing: </a:t>
            </a:r>
            <a:r>
              <a:rPr lang="en-US" sz="1800" b="0" i="0" dirty="0">
                <a:solidFill>
                  <a:srgbClr val="222222"/>
                </a:solidFill>
                <a:effectLst/>
                <a:latin typeface="Calibri (Body)"/>
              </a:rPr>
              <a:t>routing configurations in </a:t>
            </a:r>
            <a:r>
              <a:rPr lang="en-US" sz="1800" b="1" i="0" dirty="0">
                <a:solidFill>
                  <a:srgbClr val="222222"/>
                </a:solidFill>
                <a:effectLst/>
                <a:latin typeface="Calibri (Body)"/>
              </a:rPr>
              <a:t>manifest.json</a:t>
            </a:r>
            <a:r>
              <a:rPr lang="en-US" sz="1800" b="0" i="0" dirty="0">
                <a:solidFill>
                  <a:srgbClr val="222222"/>
                </a:solidFill>
                <a:effectLst/>
                <a:latin typeface="Calibri (Body)"/>
              </a:rPr>
              <a:t> file which is also called </a:t>
            </a:r>
            <a:r>
              <a:rPr lang="en-US" sz="1800" b="1" i="0" dirty="0">
                <a:solidFill>
                  <a:srgbClr val="222222"/>
                </a:solidFill>
                <a:effectLst/>
                <a:latin typeface="Calibri (Body)"/>
              </a:rPr>
              <a:t>descriptor file</a:t>
            </a:r>
            <a:r>
              <a:rPr lang="en-US" sz="1800" b="0" i="0" dirty="0">
                <a:solidFill>
                  <a:srgbClr val="222222"/>
                </a:solidFill>
                <a:effectLst/>
                <a:latin typeface="Calibri (Body)"/>
              </a:rPr>
              <a:t>. Routing is defined using </a:t>
            </a:r>
            <a:r>
              <a:rPr lang="en-US" sz="1800" b="1" i="0" dirty="0">
                <a:solidFill>
                  <a:srgbClr val="222222"/>
                </a:solidFill>
                <a:effectLst/>
                <a:latin typeface="Calibri (Body)"/>
              </a:rPr>
              <a:t>routing</a:t>
            </a:r>
            <a:r>
              <a:rPr lang="en-US" sz="1800" b="0" i="0" dirty="0">
                <a:solidFill>
                  <a:srgbClr val="222222"/>
                </a:solidFill>
                <a:effectLst/>
                <a:latin typeface="Calibri (Body)"/>
              </a:rPr>
              <a:t> namespace within </a:t>
            </a:r>
            <a:r>
              <a:rPr lang="en-US" sz="1800" b="1" i="0" dirty="0">
                <a:solidFill>
                  <a:srgbClr val="222222"/>
                </a:solidFill>
                <a:effectLst/>
                <a:latin typeface="Calibri (Body)"/>
              </a:rPr>
              <a:t>sap.ui5</a:t>
            </a:r>
            <a:r>
              <a:rPr lang="en-US" sz="1800" b="0" i="0" dirty="0">
                <a:solidFill>
                  <a:srgbClr val="222222"/>
                </a:solidFill>
                <a:effectLst/>
                <a:latin typeface="Calibri (Body)"/>
              </a:rPr>
              <a:t> namespace.</a:t>
            </a:r>
          </a:p>
          <a:p>
            <a:pPr marL="0" indent="0">
              <a:buNone/>
            </a:pP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9BC65E1-22F8-4E2A-A386-BF9699EEA8BD}"/>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3076" name="Picture 4" descr="Get started with SAPUI5 and Routing | SAP Blogs">
            <a:extLst>
              <a:ext uri="{FF2B5EF4-FFF2-40B4-BE49-F238E27FC236}">
                <a16:creationId xmlns:a16="http://schemas.microsoft.com/office/drawing/2014/main" id="{649FCAC0-ABC6-4C4D-96FA-F25C23EF5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131" y="2289794"/>
            <a:ext cx="6937131" cy="426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955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B2098-7CE2-434F-8293-23BE641DF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C84F1ED-A582-42E2-B11D-9665608A1180}"/>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33" name="Title 1">
            <a:extLst>
              <a:ext uri="{FF2B5EF4-FFF2-40B4-BE49-F238E27FC236}">
                <a16:creationId xmlns:a16="http://schemas.microsoft.com/office/drawing/2014/main" id="{243DAB43-B0BC-4801-8C3E-E80A39DDE018}"/>
              </a:ext>
            </a:extLst>
          </p:cNvPr>
          <p:cNvSpPr>
            <a:spLocks noGrp="1"/>
          </p:cNvSpPr>
          <p:nvPr>
            <p:ph type="title"/>
          </p:nvPr>
        </p:nvSpPr>
        <p:spPr>
          <a:xfrm>
            <a:off x="255037" y="202310"/>
            <a:ext cx="12016066" cy="711081"/>
          </a:xfrm>
        </p:spPr>
        <p:txBody>
          <a:bodyPr>
            <a:normAutofit/>
          </a:body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IN" sz="3600" dirty="0">
              <a:solidFill>
                <a:schemeClr val="tx1">
                  <a:lumMod val="75000"/>
                  <a:lumOff val="25000"/>
                </a:schemeClr>
              </a:solidFill>
            </a:endParaRPr>
          </a:p>
        </p:txBody>
      </p:sp>
      <p:sp>
        <p:nvSpPr>
          <p:cNvPr id="34" name="Rectangle 33">
            <a:extLst>
              <a:ext uri="{FF2B5EF4-FFF2-40B4-BE49-F238E27FC236}">
                <a16:creationId xmlns:a16="http://schemas.microsoft.com/office/drawing/2014/main" id="{E758C999-F66E-44AE-B357-3E6E31CB83D2}"/>
              </a:ext>
            </a:extLst>
          </p:cNvPr>
          <p:cNvSpPr/>
          <p:nvPr/>
        </p:nvSpPr>
        <p:spPr>
          <a:xfrm>
            <a:off x="1629915" y="1412776"/>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D3550213-B2C6-43B7-8DD9-7B9895635A96}"/>
              </a:ext>
            </a:extLst>
          </p:cNvPr>
          <p:cNvSpPr/>
          <p:nvPr/>
        </p:nvSpPr>
        <p:spPr>
          <a:xfrm>
            <a:off x="4773505" y="1421528"/>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BEA097EE-DC1D-4A70-8EC8-EB839902749E}"/>
              </a:ext>
            </a:extLst>
          </p:cNvPr>
          <p:cNvSpPr/>
          <p:nvPr/>
        </p:nvSpPr>
        <p:spPr>
          <a:xfrm>
            <a:off x="8255945" y="1412776"/>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45F910E2-62D7-4D1C-9AFA-2C1124ADF3F4}"/>
              </a:ext>
            </a:extLst>
          </p:cNvPr>
          <p:cNvSpPr txBox="1"/>
          <p:nvPr/>
        </p:nvSpPr>
        <p:spPr>
          <a:xfrm>
            <a:off x="1852648" y="2091257"/>
            <a:ext cx="2304258" cy="2862322"/>
          </a:xfrm>
          <a:prstGeom prst="rect">
            <a:avLst/>
          </a:prstGeom>
          <a:noFill/>
        </p:spPr>
        <p:txBody>
          <a:bodyPr wrap="square" rtlCol="0">
            <a:spAutoFit/>
          </a:bodyPr>
          <a:lstStyle/>
          <a:p>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46" name="TextBox 45">
            <a:extLst>
              <a:ext uri="{FF2B5EF4-FFF2-40B4-BE49-F238E27FC236}">
                <a16:creationId xmlns:a16="http://schemas.microsoft.com/office/drawing/2014/main" id="{9F7C1099-B39D-4050-B891-0A1A428AB94F}"/>
              </a:ext>
            </a:extLst>
          </p:cNvPr>
          <p:cNvSpPr txBox="1"/>
          <p:nvPr/>
        </p:nvSpPr>
        <p:spPr>
          <a:xfrm>
            <a:off x="1730829" y="1554122"/>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47" name="TextBox 46">
            <a:extLst>
              <a:ext uri="{FF2B5EF4-FFF2-40B4-BE49-F238E27FC236}">
                <a16:creationId xmlns:a16="http://schemas.microsoft.com/office/drawing/2014/main" id="{99AAD1E5-619B-40F2-9FEA-325351883999}"/>
              </a:ext>
            </a:extLst>
          </p:cNvPr>
          <p:cNvSpPr txBox="1"/>
          <p:nvPr/>
        </p:nvSpPr>
        <p:spPr>
          <a:xfrm>
            <a:off x="4942281" y="2176448"/>
            <a:ext cx="2304258" cy="2585323"/>
          </a:xfrm>
          <a:prstGeom prst="rect">
            <a:avLst/>
          </a:prstGeom>
          <a:noFill/>
        </p:spPr>
        <p:txBody>
          <a:bodyPr wrap="square" rtlCol="0">
            <a:spAutoFit/>
          </a:bodyPr>
          <a:lstStyle/>
          <a:p>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48" name="TextBox 47">
            <a:extLst>
              <a:ext uri="{FF2B5EF4-FFF2-40B4-BE49-F238E27FC236}">
                <a16:creationId xmlns:a16="http://schemas.microsoft.com/office/drawing/2014/main" id="{A3B2764A-E568-44BF-82B4-A2A3C3047EB4}"/>
              </a:ext>
            </a:extLst>
          </p:cNvPr>
          <p:cNvSpPr txBox="1"/>
          <p:nvPr/>
        </p:nvSpPr>
        <p:spPr>
          <a:xfrm>
            <a:off x="4989122" y="1554122"/>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49" name="TextBox 48">
            <a:extLst>
              <a:ext uri="{FF2B5EF4-FFF2-40B4-BE49-F238E27FC236}">
                <a16:creationId xmlns:a16="http://schemas.microsoft.com/office/drawing/2014/main" id="{AE001A28-286B-4068-8AEE-15A0206E8546}"/>
              </a:ext>
            </a:extLst>
          </p:cNvPr>
          <p:cNvSpPr txBox="1"/>
          <p:nvPr/>
        </p:nvSpPr>
        <p:spPr>
          <a:xfrm>
            <a:off x="8403699" y="2190029"/>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50" name="TextBox 49">
            <a:extLst>
              <a:ext uri="{FF2B5EF4-FFF2-40B4-BE49-F238E27FC236}">
                <a16:creationId xmlns:a16="http://schemas.microsoft.com/office/drawing/2014/main" id="{557BC7C8-A90A-44C6-9881-F71421E12A14}"/>
              </a:ext>
            </a:extLst>
          </p:cNvPr>
          <p:cNvSpPr txBox="1"/>
          <p:nvPr/>
        </p:nvSpPr>
        <p:spPr>
          <a:xfrm>
            <a:off x="8620368" y="1609946"/>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51" name="Oval 50">
            <a:extLst>
              <a:ext uri="{FF2B5EF4-FFF2-40B4-BE49-F238E27FC236}">
                <a16:creationId xmlns:a16="http://schemas.microsoft.com/office/drawing/2014/main" id="{5B7F36E7-2CFA-4862-A435-5D829B0B73EE}"/>
              </a:ext>
            </a:extLst>
          </p:cNvPr>
          <p:cNvSpPr/>
          <p:nvPr/>
        </p:nvSpPr>
        <p:spPr>
          <a:xfrm>
            <a:off x="2761140" y="5577506"/>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A592F6FE-DF06-469C-9646-E0F37021ED48}"/>
              </a:ext>
            </a:extLst>
          </p:cNvPr>
          <p:cNvSpPr/>
          <p:nvPr/>
        </p:nvSpPr>
        <p:spPr>
          <a:xfrm>
            <a:off x="2882958"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301546EC-B811-4660-9551-F363D9F80BBE}"/>
              </a:ext>
            </a:extLst>
          </p:cNvPr>
          <p:cNvSpPr/>
          <p:nvPr/>
        </p:nvSpPr>
        <p:spPr>
          <a:xfrm>
            <a:off x="3004777"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DEC55866-F309-4A94-BBE2-5DDF617D87E9}"/>
              </a:ext>
            </a:extLst>
          </p:cNvPr>
          <p:cNvSpPr/>
          <p:nvPr/>
        </p:nvSpPr>
        <p:spPr>
          <a:xfrm>
            <a:off x="5925752"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a:extLst>
              <a:ext uri="{FF2B5EF4-FFF2-40B4-BE49-F238E27FC236}">
                <a16:creationId xmlns:a16="http://schemas.microsoft.com/office/drawing/2014/main" id="{D1181994-0433-4887-9143-9D2CEBE2F5AB}"/>
              </a:ext>
            </a:extLst>
          </p:cNvPr>
          <p:cNvSpPr/>
          <p:nvPr/>
        </p:nvSpPr>
        <p:spPr>
          <a:xfrm>
            <a:off x="6047570" y="5577506"/>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D2B9AD12-8408-44F6-89DE-0DDA37FD2914}"/>
              </a:ext>
            </a:extLst>
          </p:cNvPr>
          <p:cNvSpPr/>
          <p:nvPr/>
        </p:nvSpPr>
        <p:spPr>
          <a:xfrm>
            <a:off x="6169389"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Oval 56">
            <a:extLst>
              <a:ext uri="{FF2B5EF4-FFF2-40B4-BE49-F238E27FC236}">
                <a16:creationId xmlns:a16="http://schemas.microsoft.com/office/drawing/2014/main" id="{8779640F-E32C-405D-8231-196330096FEA}"/>
              </a:ext>
            </a:extLst>
          </p:cNvPr>
          <p:cNvSpPr/>
          <p:nvPr/>
        </p:nvSpPr>
        <p:spPr>
          <a:xfrm>
            <a:off x="9090365"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90FFB84F-D695-4C30-93AF-738312FABDDC}"/>
              </a:ext>
            </a:extLst>
          </p:cNvPr>
          <p:cNvSpPr/>
          <p:nvPr/>
        </p:nvSpPr>
        <p:spPr>
          <a:xfrm>
            <a:off x="9212183"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1810290F-0F6B-490D-8470-38550AB6A6ED}"/>
              </a:ext>
            </a:extLst>
          </p:cNvPr>
          <p:cNvSpPr/>
          <p:nvPr/>
        </p:nvSpPr>
        <p:spPr>
          <a:xfrm>
            <a:off x="9334002" y="5577506"/>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2">
            <a:extLst>
              <a:ext uri="{FF2B5EF4-FFF2-40B4-BE49-F238E27FC236}">
                <a16:creationId xmlns:a16="http://schemas.microsoft.com/office/drawing/2014/main" id="{2455EE29-04B0-4A17-B4EB-98E4FA5B1A4E}"/>
              </a:ext>
            </a:extLst>
          </p:cNvPr>
          <p:cNvSpPr>
            <a:spLocks noGrp="1" noChangeArrowheads="1"/>
          </p:cNvSpPr>
          <p:nvPr>
            <p:ph idx="1"/>
          </p:nvPr>
        </p:nvSpPr>
        <p:spPr bwMode="auto">
          <a:xfrm>
            <a:off x="255037" y="950381"/>
            <a:ext cx="6498702"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t"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rgbClr val="32363A"/>
                </a:solidFill>
                <a:effectLst/>
                <a:latin typeface="72"/>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4035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E108-35E5-433A-9F2C-DA75F8BD7E18}"/>
              </a:ext>
            </a:extLst>
          </p:cNvPr>
          <p:cNvSpPr>
            <a:spLocks noGrp="1"/>
          </p:cNvSpPr>
          <p:nvPr>
            <p:ph type="title"/>
          </p:nvPr>
        </p:nvSpPr>
        <p:spPr>
          <a:xfrm>
            <a:off x="337039" y="61798"/>
            <a:ext cx="10515600" cy="827496"/>
          </a:xfrm>
        </p:spPr>
        <p:txBody>
          <a:bodyPr>
            <a:normAutofit/>
          </a:bodyPr>
          <a:lstStyle/>
          <a:p>
            <a:r>
              <a:rPr lang="en-US" sz="3600" dirty="0">
                <a:latin typeface="Cooper Black" panose="0208090404030B020404" pitchFamily="18" charset="0"/>
              </a:rPr>
              <a:t>Navigation and Routing</a:t>
            </a:r>
          </a:p>
        </p:txBody>
      </p:sp>
      <p:sp>
        <p:nvSpPr>
          <p:cNvPr id="3" name="Content Placeholder 2">
            <a:extLst>
              <a:ext uri="{FF2B5EF4-FFF2-40B4-BE49-F238E27FC236}">
                <a16:creationId xmlns:a16="http://schemas.microsoft.com/office/drawing/2014/main" id="{C2111588-C5D9-432A-B28F-37B508DEA2FB}"/>
              </a:ext>
            </a:extLst>
          </p:cNvPr>
          <p:cNvSpPr>
            <a:spLocks noGrp="1"/>
          </p:cNvSpPr>
          <p:nvPr>
            <p:ph idx="1"/>
          </p:nvPr>
        </p:nvSpPr>
        <p:spPr>
          <a:xfrm>
            <a:off x="337039" y="1253331"/>
            <a:ext cx="10515600" cy="4351338"/>
          </a:xfrm>
        </p:spPr>
        <p:txBody>
          <a:bodyPr>
            <a:normAutofit/>
          </a:bodyPr>
          <a:lstStyle/>
          <a:p>
            <a:pPr algn="just"/>
            <a:r>
              <a:rPr lang="en-US" sz="1800" b="0" i="0" dirty="0">
                <a:solidFill>
                  <a:srgbClr val="333333"/>
                </a:solidFill>
                <a:effectLst/>
                <a:latin typeface="Calibri (Body)"/>
              </a:rPr>
              <a:t>Navigation and routing is essential in modern single-page applications such as apps built with SAPUI5.</a:t>
            </a:r>
          </a:p>
          <a:p>
            <a:pPr algn="just"/>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r>
              <a:rPr lang="en-US" sz="1800" b="0" i="0" dirty="0">
                <a:solidFill>
                  <a:srgbClr val="333333"/>
                </a:solidFill>
                <a:effectLst/>
                <a:latin typeface="Calibri (Body)"/>
              </a:rPr>
              <a:t>For example,</a:t>
            </a:r>
            <a:r>
              <a:rPr lang="en-US" sz="1800" dirty="0">
                <a:solidFill>
                  <a:srgbClr val="333333"/>
                </a:solidFill>
                <a:latin typeface="Calibri (Body)"/>
              </a:rPr>
              <a:t> URL of ui5 application: </a:t>
            </a:r>
            <a:r>
              <a:rPr lang="en-US" sz="1800" dirty="0">
                <a:solidFill>
                  <a:srgbClr val="333333"/>
                </a:solidFill>
                <a:latin typeface="Calibri (Body)"/>
                <a:hlinkClick r:id="rId2"/>
              </a:rPr>
              <a:t>http://localhost:52863/webapp/index.html?hc_reset&amp;origional-url=index.html&amp;sap-ui-appCacheBuster=..%2F&amp;sap-ui-xx-componentPreload=off</a:t>
            </a:r>
            <a:endParaRPr lang="en-US" sz="1800" dirty="0">
              <a:solidFill>
                <a:srgbClr val="333333"/>
              </a:solidFill>
              <a:latin typeface="Calibri (Body)"/>
            </a:endParaRPr>
          </a:p>
          <a:p>
            <a:pPr algn="just"/>
            <a:r>
              <a:rPr lang="en-US" sz="1800" b="1" i="0" dirty="0">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a:p>
            <a:endParaRPr lang="en-US" sz="1800" dirty="0">
              <a:solidFill>
                <a:srgbClr val="333333"/>
              </a:solidFill>
              <a:latin typeface="Calibri (Body)"/>
            </a:endParaRPr>
          </a:p>
          <a:p>
            <a:endParaRPr lang="en-US" sz="1800" b="0" i="0" dirty="0">
              <a:solidFill>
                <a:srgbClr val="333333"/>
              </a:solidFill>
              <a:effectLst/>
              <a:latin typeface="Calibri (Body)"/>
            </a:endParaRPr>
          </a:p>
        </p:txBody>
      </p:sp>
      <p:pic>
        <p:nvPicPr>
          <p:cNvPr id="4" name="Picture 3">
            <a:extLst>
              <a:ext uri="{FF2B5EF4-FFF2-40B4-BE49-F238E27FC236}">
                <a16:creationId xmlns:a16="http://schemas.microsoft.com/office/drawing/2014/main" id="{F7235079-757D-4D7E-BC7A-925CE2B25C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59255D85-539B-43AF-BE92-56671FABA85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960770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790888" y="847081"/>
            <a:ext cx="11139348" cy="4524315"/>
          </a:xfrm>
          <a:prstGeom prst="rect">
            <a:avLst/>
          </a:prstGeom>
          <a:noFill/>
        </p:spPr>
        <p:txBody>
          <a:bodyPr wrap="square" rtlCol="0">
            <a:spAutoFit/>
          </a:bodyPr>
          <a:lstStyle/>
          <a:p>
            <a:pPr>
              <a:defRPr/>
            </a:pPr>
            <a:endParaRPr lang="en-US" i="1" dirty="0"/>
          </a:p>
          <a:p>
            <a:pPr marL="285750" indent="-285750">
              <a:buFont typeface="Arial" panose="020B0604020202020204" pitchFamily="34" charset="0"/>
              <a:buChar char="•"/>
              <a:defRPr/>
            </a:pPr>
            <a:r>
              <a:rPr lang="en-US" dirty="0"/>
              <a:t>Understanding manifest.json and Component.js</a:t>
            </a:r>
          </a:p>
          <a:p>
            <a:pPr marL="285750" indent="-285750">
              <a:buFont typeface="Arial" panose="020B0604020202020204" pitchFamily="34" charset="0"/>
              <a:buChar char="•"/>
              <a:defRPr/>
            </a:pPr>
            <a:r>
              <a:rPr lang="en-US" dirty="0"/>
              <a:t>Instantiating Models from manifest.json</a:t>
            </a:r>
          </a:p>
          <a:p>
            <a:pPr marL="285750" indent="-285750">
              <a:buFont typeface="Arial" panose="020B0604020202020204" pitchFamily="34" charset="0"/>
              <a:buChar char="•"/>
              <a:defRPr/>
            </a:pPr>
            <a:r>
              <a:rPr kumimoji="0" lang="en-US" u="none" strike="noStrike" kern="1200" cap="none" spc="0" normalizeH="0" baseline="0" noProof="0" dirty="0">
                <a:ln>
                  <a:noFill/>
                </a:ln>
                <a:solidFill>
                  <a:prstClr val="black"/>
                </a:solidFill>
                <a:effectLst/>
                <a:uLnTx/>
                <a:uFillTx/>
              </a:rPr>
              <a:t>I</a:t>
            </a:r>
            <a:r>
              <a:rPr lang="en-US" dirty="0"/>
              <a:t>mplementing App Navigation</a:t>
            </a:r>
          </a:p>
          <a:p>
            <a:pPr>
              <a:defRPr/>
            </a:pPr>
            <a:endParaRPr lang="en-US" i="1" dirty="0"/>
          </a:p>
          <a:p>
            <a:pPr marL="285750" indent="-285750">
              <a:buFont typeface="Arial" panose="020B0604020202020204" pitchFamily="34" charset="0"/>
              <a:buChar char="•"/>
              <a:defRPr/>
            </a:pPr>
            <a:endParaRPr lang="en-US" i="1" dirty="0"/>
          </a:p>
          <a:p>
            <a:pPr>
              <a:defRPr/>
            </a:pPr>
            <a:r>
              <a:rPr kumimoji="0" lang="en-US" b="0" u="none" strike="noStrike" kern="1200" cap="none" spc="0" normalizeH="0" baseline="0" noProof="0" dirty="0">
                <a:ln>
                  <a:noFill/>
                </a:ln>
                <a:solidFill>
                  <a:prstClr val="black"/>
                </a:solidFill>
                <a:effectLst/>
                <a:uLnTx/>
                <a:uFillTx/>
                <a:latin typeface="Calibri" panose="020F0502020204030204"/>
              </a:rPr>
              <a:t>---Break---</a:t>
            </a:r>
          </a:p>
          <a:p>
            <a:pPr>
              <a:defRPr/>
            </a:pPr>
            <a:endParaRPr lang="en-US" i="1" dirty="0"/>
          </a:p>
          <a:p>
            <a:pPr>
              <a:defRPr/>
            </a:pPr>
            <a:endParaRPr lang="en-US" i="1" dirty="0"/>
          </a:p>
          <a:p>
            <a:pPr marL="285750" indent="-285750">
              <a:buFont typeface="Arial" panose="020B0604020202020204" pitchFamily="34" charset="0"/>
              <a:buChar char="•"/>
              <a:defRPr/>
            </a:pPr>
            <a:r>
              <a:rPr lang="en-US" dirty="0"/>
              <a:t>Routes and Routing</a:t>
            </a:r>
          </a:p>
          <a:p>
            <a:pPr marL="285750" indent="-285750">
              <a:buFont typeface="Arial" panose="020B0604020202020204" pitchFamily="34" charset="0"/>
              <a:buChar char="•"/>
              <a:defRPr/>
            </a:pPr>
            <a:r>
              <a:rPr lang="en-US" dirty="0"/>
              <a:t>Optional and  mandatory parameters for Routes</a:t>
            </a:r>
          </a:p>
          <a:p>
            <a:pPr marL="285750" indent="-285750">
              <a:buFont typeface="Arial" panose="020B0604020202020204" pitchFamily="34" charset="0"/>
              <a:buChar char="•"/>
              <a:defRPr/>
            </a:pPr>
            <a:endParaRPr lang="en-US" i="1" dirty="0"/>
          </a:p>
          <a:p>
            <a:pPr>
              <a:defRPr/>
            </a:pPr>
            <a:endParaRPr lang="en-US" i="1" dirty="0"/>
          </a:p>
          <a:p>
            <a:pPr marL="285750" indent="-285750">
              <a:buFont typeface="Arial" panose="020B0604020202020204" pitchFamily="34" charset="0"/>
              <a:buChar char="•"/>
              <a:defRPr/>
            </a:pPr>
            <a:endParaRPr lang="en-US" i="1" dirty="0"/>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6E36B2-4254-4C91-BCE6-537052C1D13F}"/>
              </a:ext>
            </a:extLst>
          </p:cNvPr>
          <p:cNvSpPr>
            <a:spLocks noGrp="1"/>
          </p:cNvSpPr>
          <p:nvPr>
            <p:ph idx="1"/>
          </p:nvPr>
        </p:nvSpPr>
        <p:spPr>
          <a:xfrm>
            <a:off x="424961" y="738554"/>
            <a:ext cx="10515600" cy="5943600"/>
          </a:xfrm>
        </p:spPr>
        <p:txBody>
          <a:bodyPr>
            <a:normAutofit fontScale="85000" lnSpcReduction="20000"/>
          </a:bodyPr>
          <a:lstStyle/>
          <a:p>
            <a:pPr marL="0" indent="0" algn="just">
              <a:buNone/>
            </a:pPr>
            <a:r>
              <a:rPr lang="en-US" sz="2200" dirty="0"/>
              <a:t>Design a SAP Fiori Master-Detail Application.</a:t>
            </a:r>
          </a:p>
          <a:p>
            <a:pPr marL="0" indent="0" algn="just">
              <a:buNone/>
            </a:pPr>
            <a:r>
              <a:rPr lang="en-US" sz="1900" dirty="0"/>
              <a:t>1. Creating a App Controller and view.</a:t>
            </a:r>
          </a:p>
          <a:p>
            <a:pPr marL="457200" lvl="1" indent="0" algn="just">
              <a:buNone/>
            </a:pPr>
            <a:r>
              <a:rPr lang="en-US" sz="1900" dirty="0">
                <a:hlinkClick r:id="rId2"/>
              </a:rPr>
              <a:t>1.1 Create a App Controller</a:t>
            </a:r>
            <a:endParaRPr lang="en-US" sz="1900" dirty="0"/>
          </a:p>
          <a:p>
            <a:pPr marL="457200" lvl="1" indent="0" algn="just">
              <a:buNone/>
            </a:pPr>
            <a:r>
              <a:rPr lang="en-US" sz="1900" dirty="0">
                <a:hlinkClick r:id="rId3"/>
              </a:rPr>
              <a:t>1.2 Create a App View</a:t>
            </a:r>
            <a:endParaRPr lang="en-US" sz="1900" dirty="0"/>
          </a:p>
          <a:p>
            <a:pPr marL="0" indent="0" algn="just">
              <a:buNone/>
            </a:pPr>
            <a:r>
              <a:rPr lang="en-US" sz="1900" dirty="0"/>
              <a:t>2. Creating a Master and Detail Controllers and Views.</a:t>
            </a:r>
          </a:p>
          <a:p>
            <a:pPr marL="0" indent="0" algn="just">
              <a:buNone/>
            </a:pPr>
            <a:r>
              <a:rPr lang="en-US" sz="1900" dirty="0"/>
              <a:t>        </a:t>
            </a:r>
            <a:r>
              <a:rPr lang="en-US" sz="1900" dirty="0">
                <a:hlinkClick r:id="rId4"/>
              </a:rPr>
              <a:t>  2.1  Create a Master Controller   </a:t>
            </a:r>
            <a:endParaRPr lang="en-US" sz="1900" dirty="0"/>
          </a:p>
          <a:p>
            <a:pPr marL="0" indent="0" algn="just">
              <a:buNone/>
            </a:pPr>
            <a:r>
              <a:rPr lang="en-US" sz="1900" dirty="0"/>
              <a:t>          </a:t>
            </a:r>
            <a:r>
              <a:rPr lang="en-US" sz="1900" dirty="0">
                <a:hlinkClick r:id="rId5"/>
              </a:rPr>
              <a:t>2.2  Create Master View</a:t>
            </a:r>
            <a:endParaRPr lang="en-US" sz="1900" dirty="0"/>
          </a:p>
          <a:p>
            <a:pPr marL="0" indent="0" algn="just">
              <a:buNone/>
            </a:pPr>
            <a:r>
              <a:rPr lang="en-US" sz="1900" dirty="0"/>
              <a:t>          </a:t>
            </a:r>
            <a:r>
              <a:rPr lang="en-US" sz="1900" dirty="0">
                <a:hlinkClick r:id="rId6"/>
              </a:rPr>
              <a:t>2.3  Create a Detail Controller   </a:t>
            </a:r>
            <a:endParaRPr lang="en-US" sz="1900" dirty="0"/>
          </a:p>
          <a:p>
            <a:pPr marL="0" indent="0" algn="just">
              <a:buNone/>
            </a:pPr>
            <a:r>
              <a:rPr lang="en-US" sz="1900" dirty="0"/>
              <a:t>          </a:t>
            </a:r>
            <a:r>
              <a:rPr lang="en-US" sz="1900" dirty="0">
                <a:hlinkClick r:id="rId7"/>
              </a:rPr>
              <a:t>2.4  Create Detail View</a:t>
            </a:r>
            <a:endParaRPr lang="en-US" sz="1900" dirty="0"/>
          </a:p>
          <a:p>
            <a:pPr marL="0" indent="0" algn="just">
              <a:buNone/>
            </a:pPr>
            <a:r>
              <a:rPr lang="en-US" sz="1900" dirty="0"/>
              <a:t>3. </a:t>
            </a:r>
            <a:r>
              <a:rPr lang="en-US" sz="1900" dirty="0">
                <a:hlinkClick r:id="rId8"/>
              </a:rPr>
              <a:t>Create a BaseController</a:t>
            </a:r>
            <a:endParaRPr lang="en-US" sz="1900" dirty="0"/>
          </a:p>
          <a:p>
            <a:pPr marL="0" indent="0" algn="just">
              <a:buNone/>
            </a:pPr>
            <a:r>
              <a:rPr lang="en-US" sz="1900" dirty="0"/>
              <a:t>4. Add Model </a:t>
            </a:r>
          </a:p>
          <a:p>
            <a:pPr marL="0" indent="0" algn="just">
              <a:buNone/>
            </a:pPr>
            <a:r>
              <a:rPr lang="en-US" sz="1900" dirty="0"/>
              <a:t>          </a:t>
            </a:r>
            <a:r>
              <a:rPr lang="en-US" sz="1900" dirty="0">
                <a:hlinkClick r:id="rId9"/>
              </a:rPr>
              <a:t>4.1 Add Demo data in json format</a:t>
            </a:r>
            <a:endParaRPr lang="en-US" sz="1900" dirty="0"/>
          </a:p>
          <a:p>
            <a:pPr marL="0" indent="0" algn="just">
              <a:buNone/>
            </a:pPr>
            <a:r>
              <a:rPr lang="en-US" sz="1900" dirty="0"/>
              <a:t>          </a:t>
            </a:r>
            <a:r>
              <a:rPr lang="en-US" sz="1900" dirty="0">
                <a:hlinkClick r:id="rId10"/>
              </a:rPr>
              <a:t>4.2 Create a model.js </a:t>
            </a:r>
            <a:endParaRPr lang="en-US" sz="1900" dirty="0"/>
          </a:p>
          <a:p>
            <a:pPr marL="0" indent="0" algn="just">
              <a:buNone/>
            </a:pPr>
            <a:r>
              <a:rPr lang="en-US" sz="1900" dirty="0"/>
              <a:t>5. Create Empty Controller and View</a:t>
            </a:r>
          </a:p>
          <a:p>
            <a:pPr marL="0" indent="0" algn="just">
              <a:buNone/>
            </a:pPr>
            <a:r>
              <a:rPr lang="en-US" sz="1900" dirty="0"/>
              <a:t>          </a:t>
            </a:r>
            <a:r>
              <a:rPr lang="en-US" sz="1900" dirty="0">
                <a:hlinkClick r:id="rId11"/>
              </a:rPr>
              <a:t>5.1 Create a Empty Controller</a:t>
            </a:r>
            <a:endParaRPr lang="en-US" sz="1900" dirty="0"/>
          </a:p>
          <a:p>
            <a:pPr marL="0" indent="0" algn="just">
              <a:buNone/>
            </a:pPr>
            <a:r>
              <a:rPr lang="en-US" sz="1900" dirty="0"/>
              <a:t>          </a:t>
            </a:r>
            <a:r>
              <a:rPr lang="en-US" sz="1900" dirty="0">
                <a:hlinkClick r:id="rId12"/>
              </a:rPr>
              <a:t>5.2 Create a Empty View</a:t>
            </a:r>
            <a:endParaRPr lang="en-US" sz="1900" dirty="0"/>
          </a:p>
          <a:p>
            <a:pPr marL="0" indent="0" algn="just">
              <a:buNone/>
            </a:pPr>
            <a:r>
              <a:rPr lang="en-US" sz="1900" dirty="0"/>
              <a:t>6. </a:t>
            </a:r>
            <a:r>
              <a:rPr lang="en-US" sz="1900" dirty="0">
                <a:hlinkClick r:id="rId13"/>
              </a:rPr>
              <a:t>Create a Formatter in util folder</a:t>
            </a:r>
            <a:r>
              <a:rPr lang="en-US" sz="1900" dirty="0"/>
              <a:t> </a:t>
            </a:r>
          </a:p>
          <a:p>
            <a:pPr marL="0" indent="0" algn="just">
              <a:buNone/>
            </a:pPr>
            <a:r>
              <a:rPr lang="en-US" sz="1900" dirty="0"/>
              <a:t>7. </a:t>
            </a:r>
            <a:r>
              <a:rPr lang="en-US" sz="1900" dirty="0">
                <a:hlinkClick r:id="rId14"/>
              </a:rPr>
              <a:t>Configuration of manifest for master detail and all files.</a:t>
            </a:r>
            <a:endParaRPr lang="en-US" sz="1900" dirty="0"/>
          </a:p>
          <a:p>
            <a:pPr marL="0" indent="0" algn="just">
              <a:buNone/>
            </a:pPr>
            <a:r>
              <a:rPr lang="en-US" sz="1900" dirty="0"/>
              <a:t>8</a:t>
            </a:r>
            <a:r>
              <a:rPr lang="en-US" sz="1900" dirty="0">
                <a:hlinkClick r:id="rId15"/>
              </a:rPr>
              <a:t>.  Add i18n file.</a:t>
            </a:r>
            <a:endParaRPr lang="en-US" sz="1900" dirty="0"/>
          </a:p>
          <a:p>
            <a:pPr marL="0" indent="0" algn="just">
              <a:buNone/>
            </a:pPr>
            <a:r>
              <a:rPr lang="en-US" sz="1900" dirty="0"/>
              <a:t>9. </a:t>
            </a:r>
            <a:r>
              <a:rPr lang="en-US" sz="1900" dirty="0">
                <a:hlinkClick r:id="rId16"/>
              </a:rPr>
              <a:t>Configuring master to detail navigation in master controller Upload Component.js file</a:t>
            </a:r>
            <a:endParaRPr lang="en-US" sz="1900" dirty="0"/>
          </a:p>
          <a:p>
            <a:pPr marL="0" indent="0" algn="just">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9653AD57-1B38-42AF-A707-BFA667C95F4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C7E73219-16DE-4040-86FB-3399B8132D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D72744E8-4028-4F79-8BDC-3596D2157BC5}"/>
              </a:ext>
            </a:extLst>
          </p:cNvPr>
          <p:cNvSpPr txBox="1">
            <a:spLocks noGrp="1"/>
          </p:cNvSpPr>
          <p:nvPr>
            <p:ph type="title"/>
          </p:nvPr>
        </p:nvSpPr>
        <p:spPr>
          <a:xfrm>
            <a:off x="363415" y="17176"/>
            <a:ext cx="10515600" cy="8112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p>
        </p:txBody>
      </p:sp>
      <p:pic>
        <p:nvPicPr>
          <p:cNvPr id="7" name="Picture 2" descr="Free Vector | Professional programmer engineer writing code">
            <a:extLst>
              <a:ext uri="{FF2B5EF4-FFF2-40B4-BE49-F238E27FC236}">
                <a16:creationId xmlns:a16="http://schemas.microsoft.com/office/drawing/2014/main" id="{FE286414-7D9B-4FEC-B02F-036DBD9A7E3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31053" y="881163"/>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99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883014"/>
          </a:xfrm>
        </p:spPr>
        <p:txBody>
          <a:bodyPr>
            <a:normAutofit/>
          </a:bodyPr>
          <a:lstStyle/>
          <a:p>
            <a:r>
              <a:rPr lang="en-US" sz="3600" dirty="0">
                <a:latin typeface="Cooper Black" panose="0208090404030B020404" pitchFamily="18" charset="0"/>
              </a:rPr>
              <a:t>Structure of fiori application setup</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363416" y="1095864"/>
            <a:ext cx="10515600" cy="4351338"/>
          </a:xfrm>
        </p:spPr>
        <p:txBody>
          <a:bodyPr>
            <a:normAutofit/>
          </a:bodyPr>
          <a:lstStyle/>
          <a:p>
            <a:pPr marL="0" indent="0">
              <a:buNone/>
            </a:pPr>
            <a:r>
              <a:rPr lang="en-US" sz="1800" dirty="0"/>
              <a:t>There are different folders and directory are required for setup project</a:t>
            </a:r>
          </a:p>
          <a:p>
            <a:pPr marL="342900" indent="-342900">
              <a:buAutoNum type="arabicPeriod"/>
            </a:pPr>
            <a:r>
              <a:rPr lang="en-US" sz="1800" dirty="0"/>
              <a:t>Webapp = This provides the root directory and of all files given in alias                                                                     name or namespace </a:t>
            </a:r>
          </a:p>
          <a:p>
            <a:pPr marL="342900" indent="-342900">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buAutoNum type="arabicPeriod"/>
            </a:pPr>
            <a:r>
              <a:rPr lang="en-US" sz="1800" dirty="0">
                <a:solidFill>
                  <a:srgbClr val="202124"/>
                </a:solidFill>
                <a:latin typeface="Calibri (Body)"/>
              </a:rPr>
              <a:t>models = It contains .json file and object of data</a:t>
            </a:r>
          </a:p>
          <a:p>
            <a:pPr marL="342900" indent="-342900">
              <a:buAutoNum type="arabicPeriod"/>
            </a:pPr>
            <a:r>
              <a:rPr lang="en-US" sz="1800" dirty="0">
                <a:solidFill>
                  <a:srgbClr val="202124"/>
                </a:solidFill>
                <a:latin typeface="Calibri (Body)"/>
              </a:rPr>
              <a:t>utils = It is the reuse file of JS code</a:t>
            </a:r>
          </a:p>
          <a:p>
            <a:pPr marL="342900" indent="-342900">
              <a:buAutoNum type="arabicPeriod"/>
            </a:pPr>
            <a:r>
              <a:rPr lang="en-US" sz="1800" dirty="0">
                <a:solidFill>
                  <a:srgbClr val="202124"/>
                </a:solidFill>
                <a:latin typeface="Calibri (Body)"/>
              </a:rPr>
              <a:t>view = It contains all the .xml files. </a:t>
            </a:r>
          </a:p>
          <a:p>
            <a:pPr marL="342900" indent="-342900">
              <a:buAutoNum type="arabicPeriod"/>
            </a:pPr>
            <a:r>
              <a:rPr lang="en-US" sz="1800" dirty="0">
                <a:solidFill>
                  <a:srgbClr val="202124"/>
                </a:solidFill>
                <a:latin typeface="Calibri (Body)"/>
              </a:rPr>
              <a:t>Component.js = It is the starting file of our app</a:t>
            </a:r>
          </a:p>
          <a:p>
            <a:pPr marL="342900" indent="-342900">
              <a:buAutoNum type="arabicPeriod"/>
            </a:pPr>
            <a:r>
              <a:rPr lang="en-US" sz="1800" dirty="0">
                <a:solidFill>
                  <a:srgbClr val="202124"/>
                </a:solidFill>
                <a:latin typeface="Calibri (Body)"/>
              </a:rPr>
              <a:t>manifest.json = It is the application descriptor file.</a:t>
            </a:r>
          </a:p>
          <a:p>
            <a:pPr marL="342900" indent="-342900">
              <a:buAutoNum type="arabicPeriod"/>
            </a:pPr>
            <a:r>
              <a:rPr lang="en-US" sz="1800" dirty="0">
                <a:solidFill>
                  <a:srgbClr val="202124"/>
                </a:solidFill>
                <a:latin typeface="Calibri (Body)"/>
              </a:rPr>
              <a:t>Index.html </a:t>
            </a: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8547E5F-7AB1-4696-BCDF-6582225E1E18}"/>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5DEE0B3-C060-4648-A1C7-1F655C2EE63B}"/>
              </a:ext>
            </a:extLst>
          </p:cNvPr>
          <p:cNvPicPr>
            <a:picLocks noChangeAspect="1"/>
          </p:cNvPicPr>
          <p:nvPr/>
        </p:nvPicPr>
        <p:blipFill>
          <a:blip r:embed="rId3"/>
          <a:stretch>
            <a:fillRect/>
          </a:stretch>
        </p:blipFill>
        <p:spPr>
          <a:xfrm>
            <a:off x="7530592" y="984739"/>
            <a:ext cx="3871295" cy="5227802"/>
          </a:xfrm>
          <a:prstGeom prst="rect">
            <a:avLst/>
          </a:prstGeom>
        </p:spPr>
      </p:pic>
    </p:spTree>
    <p:extLst>
      <p:ext uri="{BB962C8B-B14F-4D97-AF65-F5344CB8AC3E}">
        <p14:creationId xmlns:p14="http://schemas.microsoft.com/office/powerpoint/2010/main" val="1490427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3983-B6ED-48A4-AD3B-436193A30F42}"/>
              </a:ext>
            </a:extLst>
          </p:cNvPr>
          <p:cNvSpPr>
            <a:spLocks noGrp="1"/>
          </p:cNvSpPr>
          <p:nvPr>
            <p:ph type="title"/>
          </p:nvPr>
        </p:nvSpPr>
        <p:spPr>
          <a:xfrm>
            <a:off x="354106" y="121602"/>
            <a:ext cx="10515600" cy="707887"/>
          </a:xfrm>
        </p:spPr>
        <p:txBody>
          <a:bodyPr>
            <a:normAutofit/>
          </a:bodyPr>
          <a:lstStyle/>
          <a:p>
            <a:r>
              <a:rPr lang="en-US" sz="3600" dirty="0">
                <a:latin typeface="Cooper Black" panose="0208090404030B020404" pitchFamily="18" charset="0"/>
              </a:rPr>
              <a:t>Concept of enable routing</a:t>
            </a:r>
          </a:p>
        </p:txBody>
      </p:sp>
      <p:sp>
        <p:nvSpPr>
          <p:cNvPr id="3" name="Content Placeholder 2">
            <a:extLst>
              <a:ext uri="{FF2B5EF4-FFF2-40B4-BE49-F238E27FC236}">
                <a16:creationId xmlns:a16="http://schemas.microsoft.com/office/drawing/2014/main" id="{B90D3B1B-B4DE-4EB0-A91B-AE7A70890CF5}"/>
              </a:ext>
            </a:extLst>
          </p:cNvPr>
          <p:cNvSpPr>
            <a:spLocks noGrp="1"/>
          </p:cNvSpPr>
          <p:nvPr>
            <p:ph idx="1"/>
          </p:nvPr>
        </p:nvSpPr>
        <p:spPr>
          <a:xfrm>
            <a:off x="416859" y="1054661"/>
            <a:ext cx="10515600" cy="4351338"/>
          </a:xfrm>
        </p:spPr>
        <p:txBody>
          <a:bodyPr>
            <a:normAutofit/>
          </a:bodyPr>
          <a:lstStyle/>
          <a:p>
            <a:pPr marL="0" indent="0" algn="just">
              <a:buNone/>
            </a:pPr>
            <a:r>
              <a:rPr lang="en-US" sz="1800" b="0" i="0" dirty="0">
                <a:solidFill>
                  <a:srgbClr val="333333"/>
                </a:solidFill>
                <a:effectLst/>
                <a:latin typeface="Calibri (Body)"/>
              </a:rPr>
              <a:t>The routing configuration controls the application flow when the user triggers a navigation action or opens a link to the application directly.</a:t>
            </a:r>
          </a:p>
          <a:p>
            <a:pPr marL="0" indent="0">
              <a:buNone/>
            </a:pPr>
            <a:r>
              <a:rPr lang="en-US" sz="1800" b="0" i="0" dirty="0">
                <a:solidFill>
                  <a:srgbClr val="333333"/>
                </a:solidFill>
                <a:effectLst/>
                <a:latin typeface="Calibri (Body)"/>
                <a:hlinkClick r:id="rId2"/>
              </a:rPr>
              <a:t>https://sapui5.hana.ondemand.com/#/topic/1b6dcd39a6a74f528b27ddb22f15af0d</a:t>
            </a:r>
            <a:endParaRPr lang="en-US" sz="1800" dirty="0">
              <a:solidFill>
                <a:srgbClr val="333333"/>
              </a:solidFill>
              <a:latin typeface="Calibri (Body)"/>
            </a:endParaRPr>
          </a:p>
        </p:txBody>
      </p:sp>
      <p:pic>
        <p:nvPicPr>
          <p:cNvPr id="4" name="Picture 3">
            <a:extLst>
              <a:ext uri="{FF2B5EF4-FFF2-40B4-BE49-F238E27FC236}">
                <a16:creationId xmlns:a16="http://schemas.microsoft.com/office/drawing/2014/main" id="{51458B53-46B0-427E-877D-B6AFA8E2C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4666A66-F0BD-4023-B91B-00E2D0A4FABF}"/>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13" name="Rounded Rectangle 103">
            <a:extLst>
              <a:ext uri="{FF2B5EF4-FFF2-40B4-BE49-F238E27FC236}">
                <a16:creationId xmlns:a16="http://schemas.microsoft.com/office/drawing/2014/main" id="{A6CBF339-3CA0-4DA5-A20E-6B46F69392B2}"/>
              </a:ext>
            </a:extLst>
          </p:cNvPr>
          <p:cNvSpPr/>
          <p:nvPr/>
        </p:nvSpPr>
        <p:spPr>
          <a:xfrm>
            <a:off x="6382523" y="2231933"/>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Routing in Component.js</a:t>
            </a:r>
          </a:p>
        </p:txBody>
      </p:sp>
      <p:sp>
        <p:nvSpPr>
          <p:cNvPr id="43" name="Rounded Rectangle 103">
            <a:extLst>
              <a:ext uri="{FF2B5EF4-FFF2-40B4-BE49-F238E27FC236}">
                <a16:creationId xmlns:a16="http://schemas.microsoft.com/office/drawing/2014/main" id="{4BE37B48-81FC-45D3-A8D0-087BFB63F5F6}"/>
              </a:ext>
            </a:extLst>
          </p:cNvPr>
          <p:cNvSpPr/>
          <p:nvPr/>
        </p:nvSpPr>
        <p:spPr>
          <a:xfrm>
            <a:off x="416859" y="2274902"/>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rgbClr val="333333"/>
                </a:solidFill>
                <a:latin typeface="Calibri (Body)"/>
              </a:rPr>
              <a:t>m</a:t>
            </a:r>
            <a:r>
              <a:rPr lang="en-US" sz="1800" b="0" i="0" dirty="0">
                <a:solidFill>
                  <a:srgbClr val="333333"/>
                </a:solidFill>
                <a:effectLst/>
                <a:latin typeface="Calibri (Body)"/>
              </a:rPr>
              <a:t>anifest file has the routing as gi</a:t>
            </a:r>
            <a:r>
              <a:rPr lang="en-US" sz="1800" dirty="0">
                <a:solidFill>
                  <a:srgbClr val="333333"/>
                </a:solidFill>
                <a:latin typeface="Calibri (Body)"/>
              </a:rPr>
              <a:t>ven below diagram</a:t>
            </a:r>
            <a:endParaRPr lang="en-US" sz="1800" b="0" i="0" dirty="0">
              <a:solidFill>
                <a:srgbClr val="333333"/>
              </a:solidFill>
              <a:effectLst/>
              <a:latin typeface="Calibri (Body)"/>
            </a:endParaRPr>
          </a:p>
        </p:txBody>
      </p:sp>
      <p:pic>
        <p:nvPicPr>
          <p:cNvPr id="45" name="Picture 44">
            <a:extLst>
              <a:ext uri="{FF2B5EF4-FFF2-40B4-BE49-F238E27FC236}">
                <a16:creationId xmlns:a16="http://schemas.microsoft.com/office/drawing/2014/main" id="{08A80635-3ACF-4A7E-9F01-BE7AE48FA011}"/>
              </a:ext>
            </a:extLst>
          </p:cNvPr>
          <p:cNvPicPr>
            <a:picLocks noChangeAspect="1"/>
          </p:cNvPicPr>
          <p:nvPr/>
        </p:nvPicPr>
        <p:blipFill>
          <a:blip r:embed="rId4"/>
          <a:stretch>
            <a:fillRect/>
          </a:stretch>
        </p:blipFill>
        <p:spPr>
          <a:xfrm>
            <a:off x="593604" y="2892348"/>
            <a:ext cx="4351397" cy="3660308"/>
          </a:xfrm>
          <a:prstGeom prst="rect">
            <a:avLst/>
          </a:prstGeom>
        </p:spPr>
      </p:pic>
      <p:pic>
        <p:nvPicPr>
          <p:cNvPr id="47" name="Picture 46">
            <a:extLst>
              <a:ext uri="{FF2B5EF4-FFF2-40B4-BE49-F238E27FC236}">
                <a16:creationId xmlns:a16="http://schemas.microsoft.com/office/drawing/2014/main" id="{5C7B931E-C7FB-4B5E-9D68-2812308D4E40}"/>
              </a:ext>
            </a:extLst>
          </p:cNvPr>
          <p:cNvPicPr>
            <a:picLocks noChangeAspect="1"/>
          </p:cNvPicPr>
          <p:nvPr/>
        </p:nvPicPr>
        <p:blipFill>
          <a:blip r:embed="rId5"/>
          <a:stretch>
            <a:fillRect/>
          </a:stretch>
        </p:blipFill>
        <p:spPr>
          <a:xfrm>
            <a:off x="6096000" y="3796009"/>
            <a:ext cx="5989839" cy="1455546"/>
          </a:xfrm>
          <a:prstGeom prst="rect">
            <a:avLst/>
          </a:prstGeom>
        </p:spPr>
      </p:pic>
    </p:spTree>
    <p:extLst>
      <p:ext uri="{BB962C8B-B14F-4D97-AF65-F5344CB8AC3E}">
        <p14:creationId xmlns:p14="http://schemas.microsoft.com/office/powerpoint/2010/main" val="1171965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DC04F-1E8B-4BAA-A56F-CFDCDBBD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D3ED9E85-3BE4-40DD-A1C2-0443F7DE09E0}"/>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7" name="Title 3">
            <a:extLst>
              <a:ext uri="{FF2B5EF4-FFF2-40B4-BE49-F238E27FC236}">
                <a16:creationId xmlns:a16="http://schemas.microsoft.com/office/drawing/2014/main" id="{C4D77745-F06B-49F1-BC39-BE3F143B4DC5}"/>
              </a:ext>
            </a:extLst>
          </p:cNvPr>
          <p:cNvSpPr txBox="1">
            <a:spLocks/>
          </p:cNvSpPr>
          <p:nvPr/>
        </p:nvSpPr>
        <p:spPr>
          <a:xfrm>
            <a:off x="262879" y="111388"/>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What is Fiori?</a:t>
            </a:r>
          </a:p>
        </p:txBody>
      </p:sp>
      <p:sp>
        <p:nvSpPr>
          <p:cNvPr id="8" name="TextBox 7">
            <a:extLst>
              <a:ext uri="{FF2B5EF4-FFF2-40B4-BE49-F238E27FC236}">
                <a16:creationId xmlns:a16="http://schemas.microsoft.com/office/drawing/2014/main" id="{B2EC6567-1811-462F-9821-C97504A9D10D}"/>
              </a:ext>
            </a:extLst>
          </p:cNvPr>
          <p:cNvSpPr txBox="1"/>
          <p:nvPr/>
        </p:nvSpPr>
        <p:spPr>
          <a:xfrm>
            <a:off x="357476" y="974482"/>
            <a:ext cx="8772182" cy="3693319"/>
          </a:xfrm>
          <a:prstGeom prst="rect">
            <a:avLst/>
          </a:prstGeom>
          <a:noFill/>
        </p:spPr>
        <p:txBody>
          <a:bodyPr wrap="square" rtlCol="0">
            <a:spAutoFit/>
          </a:bodyPr>
          <a:lstStyle/>
          <a:p>
            <a:pPr marL="285750" indent="-285750"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defTabSz="685800"/>
            <a:endParaRPr lang="en-US" dirty="0">
              <a:solidFill>
                <a:prstClr val="black"/>
              </a:solidFill>
              <a:latin typeface="Calibri (Body)"/>
            </a:endParaRPr>
          </a:p>
          <a:p>
            <a:pPr marL="285750" indent="-285750"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defTabSz="685800"/>
            <a:endParaRPr lang="en-US" b="0" i="0" dirty="0">
              <a:solidFill>
                <a:srgbClr val="202124"/>
              </a:solidFill>
              <a:effectLst/>
              <a:latin typeface="Calibri (Body)"/>
            </a:endParaRPr>
          </a:p>
          <a:p>
            <a:pPr marL="285750" indent="-285750"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defTabSz="685800"/>
            <a:endParaRPr lang="en-US" dirty="0">
              <a:solidFill>
                <a:prstClr val="black"/>
              </a:solidFill>
              <a:latin typeface="Calibri (Body)"/>
            </a:endParaRPr>
          </a:p>
          <a:p>
            <a:pPr marL="285750" indent="-285750"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3"/>
              </a:rPr>
              <a:t>Development/Design Guidelines</a:t>
            </a:r>
            <a:endParaRPr lang="en-US" dirty="0">
              <a:solidFill>
                <a:prstClr val="black"/>
              </a:solidFill>
              <a:latin typeface="Calibri (Body)"/>
            </a:endParaRPr>
          </a:p>
          <a:p>
            <a:pPr defTabSz="685800"/>
            <a:endParaRPr lang="en-US" dirty="0">
              <a:solidFill>
                <a:prstClr val="black"/>
              </a:solidFill>
              <a:latin typeface="Calibri (Body)"/>
            </a:endParaRPr>
          </a:p>
          <a:p>
            <a:pPr defTabSz="685800"/>
            <a:endParaRPr lang="en-US" dirty="0">
              <a:solidFill>
                <a:prstClr val="black"/>
              </a:solidFill>
              <a:latin typeface="Calibri (Body)"/>
            </a:endParaRPr>
          </a:p>
          <a:p>
            <a:pPr defTabSz="685800"/>
            <a:endParaRPr lang="en-US" dirty="0">
              <a:solidFill>
                <a:prstClr val="black"/>
              </a:solidFill>
              <a:latin typeface="Calibri (Body)"/>
            </a:endParaRPr>
          </a:p>
        </p:txBody>
      </p:sp>
      <p:pic>
        <p:nvPicPr>
          <p:cNvPr id="1026" name="Picture 2" descr="SAP Fiori - An Overview">
            <a:extLst>
              <a:ext uri="{FF2B5EF4-FFF2-40B4-BE49-F238E27FC236}">
                <a16:creationId xmlns:a16="http://schemas.microsoft.com/office/drawing/2014/main" id="{9D1BE606-2BAF-43C8-84AD-257AF56B8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3106434"/>
            <a:ext cx="61912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322906" y="103453"/>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Structure project</a:t>
            </a:r>
          </a:p>
        </p:txBody>
      </p:sp>
      <p:sp>
        <p:nvSpPr>
          <p:cNvPr id="8" name="Rectangle 7">
            <a:extLst>
              <a:ext uri="{FF2B5EF4-FFF2-40B4-BE49-F238E27FC236}">
                <a16:creationId xmlns:a16="http://schemas.microsoft.com/office/drawing/2014/main" id="{490F8B60-FF79-4062-B6AD-0502C8F188B7}"/>
              </a:ext>
            </a:extLst>
          </p:cNvPr>
          <p:cNvSpPr/>
          <p:nvPr/>
        </p:nvSpPr>
        <p:spPr>
          <a:xfrm>
            <a:off x="1356187" y="3055610"/>
            <a:ext cx="1295400" cy="1679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Index.html</a:t>
            </a:r>
          </a:p>
          <a:p>
            <a:pPr algn="ctr"/>
            <a:r>
              <a:rPr lang="en-US" sz="1200" dirty="0"/>
              <a:t>(Testing)</a:t>
            </a:r>
          </a:p>
          <a:p>
            <a:pPr algn="ctr"/>
            <a:endParaRPr lang="en-US" sz="1200" dirty="0"/>
          </a:p>
          <a:p>
            <a:pPr algn="ctr"/>
            <a:r>
              <a:rPr lang="en-US" sz="1200" dirty="0"/>
              <a:t>Decoupling</a:t>
            </a:r>
          </a:p>
          <a:p>
            <a:pPr algn="ctr"/>
            <a:r>
              <a:rPr lang="en-US" sz="1200" dirty="0" err="1"/>
              <a:t>Ns,lib,view</a:t>
            </a:r>
            <a:r>
              <a:rPr lang="en-US" sz="1200" dirty="0"/>
              <a:t>….</a:t>
            </a:r>
          </a:p>
          <a:p>
            <a:pPr algn="ctr"/>
            <a:r>
              <a:rPr lang="en-US" sz="1200" dirty="0"/>
              <a:t>Call Component.js</a:t>
            </a:r>
          </a:p>
        </p:txBody>
      </p:sp>
      <p:sp>
        <p:nvSpPr>
          <p:cNvPr id="9" name="Rectangle 8">
            <a:extLst>
              <a:ext uri="{FF2B5EF4-FFF2-40B4-BE49-F238E27FC236}">
                <a16:creationId xmlns:a16="http://schemas.microsoft.com/office/drawing/2014/main" id="{32E54EC6-C1F6-4AC2-BDB3-45D91F96CA7F}"/>
              </a:ext>
            </a:extLst>
          </p:cNvPr>
          <p:cNvSpPr/>
          <p:nvPr/>
        </p:nvSpPr>
        <p:spPr>
          <a:xfrm>
            <a:off x="3261187" y="358901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Component.js</a:t>
            </a:r>
          </a:p>
        </p:txBody>
      </p:sp>
      <p:sp>
        <p:nvSpPr>
          <p:cNvPr id="10" name="Arrow: Right 9">
            <a:extLst>
              <a:ext uri="{FF2B5EF4-FFF2-40B4-BE49-F238E27FC236}">
                <a16:creationId xmlns:a16="http://schemas.microsoft.com/office/drawing/2014/main" id="{E6B94603-F0CB-427E-98FB-730217985417}"/>
              </a:ext>
            </a:extLst>
          </p:cNvPr>
          <p:cNvSpPr/>
          <p:nvPr/>
        </p:nvSpPr>
        <p:spPr>
          <a:xfrm>
            <a:off x="2651587" y="3618163"/>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5E9BE7A-4F3E-4C0E-8981-97C77CAA2A0E}"/>
              </a:ext>
            </a:extLst>
          </p:cNvPr>
          <p:cNvCxnSpPr>
            <a:cxnSpLocks/>
            <a:stCxn id="9" idx="0"/>
            <a:endCxn id="12" idx="2"/>
          </p:cNvCxnSpPr>
          <p:nvPr/>
        </p:nvCxnSpPr>
        <p:spPr>
          <a:xfrm flipV="1">
            <a:off x="4289887" y="3264217"/>
            <a:ext cx="0" cy="324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1FAC2F-690D-45D5-A64C-714E074F1F7E}"/>
              </a:ext>
            </a:extLst>
          </p:cNvPr>
          <p:cNvSpPr/>
          <p:nvPr/>
        </p:nvSpPr>
        <p:spPr>
          <a:xfrm>
            <a:off x="3184987" y="2999403"/>
            <a:ext cx="2209800" cy="26481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a:t>
            </a:r>
            <a:r>
              <a:rPr lang="en-US" sz="1400" b="1" dirty="0" err="1">
                <a:solidFill>
                  <a:srgbClr val="FF0000"/>
                </a:solidFill>
              </a:rPr>
              <a:t>ui</a:t>
            </a:r>
            <a:r>
              <a:rPr lang="en-US" sz="1400" b="1" dirty="0">
                <a:solidFill>
                  <a:srgbClr val="FF0000"/>
                </a:solidFill>
              </a:rPr>
              <a:t>/core/</a:t>
            </a:r>
            <a:r>
              <a:rPr lang="en-US" sz="1400" b="1" dirty="0" err="1">
                <a:solidFill>
                  <a:srgbClr val="FF0000"/>
                </a:solidFill>
              </a:rPr>
              <a:t>UIComponent</a:t>
            </a:r>
            <a:endParaRPr lang="en-US" sz="1400" b="1" dirty="0">
              <a:solidFill>
                <a:srgbClr val="FF0000"/>
              </a:solidFill>
            </a:endParaRPr>
          </a:p>
        </p:txBody>
      </p:sp>
      <p:sp>
        <p:nvSpPr>
          <p:cNvPr id="13" name="Oval 12">
            <a:extLst>
              <a:ext uri="{FF2B5EF4-FFF2-40B4-BE49-F238E27FC236}">
                <a16:creationId xmlns:a16="http://schemas.microsoft.com/office/drawing/2014/main" id="{A158AABD-F3DB-4D98-BB87-DF0B0F851C3A}"/>
              </a:ext>
            </a:extLst>
          </p:cNvPr>
          <p:cNvSpPr/>
          <p:nvPr/>
        </p:nvSpPr>
        <p:spPr>
          <a:xfrm>
            <a:off x="3604087" y="4449533"/>
            <a:ext cx="1371600" cy="286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Manifest.json</a:t>
            </a:r>
            <a:endParaRPr lang="en-US" sz="1000" b="1" dirty="0"/>
          </a:p>
        </p:txBody>
      </p:sp>
      <p:cxnSp>
        <p:nvCxnSpPr>
          <p:cNvPr id="14" name="Straight Connector 13">
            <a:extLst>
              <a:ext uri="{FF2B5EF4-FFF2-40B4-BE49-F238E27FC236}">
                <a16:creationId xmlns:a16="http://schemas.microsoft.com/office/drawing/2014/main" id="{075ABADB-A5F7-4A9F-902A-CB9954703742}"/>
              </a:ext>
            </a:extLst>
          </p:cNvPr>
          <p:cNvCxnSpPr>
            <a:stCxn id="9" idx="2"/>
            <a:endCxn id="13" idx="0"/>
          </p:cNvCxnSpPr>
          <p:nvPr/>
        </p:nvCxnSpPr>
        <p:spPr>
          <a:xfrm>
            <a:off x="4289887" y="4122410"/>
            <a:ext cx="0" cy="327123"/>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3F4C24F-F657-4CDA-B45F-2C5A52EB6472}"/>
              </a:ext>
            </a:extLst>
          </p:cNvPr>
          <p:cNvSpPr/>
          <p:nvPr/>
        </p:nvSpPr>
        <p:spPr>
          <a:xfrm>
            <a:off x="4251787" y="4218045"/>
            <a:ext cx="76200" cy="83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CFE4E8-5A82-4AAC-8186-D1ED4CC0F3EE}"/>
              </a:ext>
            </a:extLst>
          </p:cNvPr>
          <p:cNvSpPr txBox="1"/>
          <p:nvPr/>
        </p:nvSpPr>
        <p:spPr>
          <a:xfrm>
            <a:off x="1802423" y="4872404"/>
            <a:ext cx="3124200" cy="369332"/>
          </a:xfrm>
          <a:prstGeom prst="rect">
            <a:avLst/>
          </a:prstGeom>
          <a:noFill/>
        </p:spPr>
        <p:txBody>
          <a:bodyPr wrap="square" rtlCol="0">
            <a:spAutoFit/>
          </a:bodyPr>
          <a:lstStyle/>
          <a:p>
            <a:r>
              <a:rPr lang="en-US" dirty="0"/>
              <a:t>Component.js is starting point</a:t>
            </a:r>
          </a:p>
        </p:txBody>
      </p:sp>
      <p:sp>
        <p:nvSpPr>
          <p:cNvPr id="17" name="Arrow: Right 16">
            <a:extLst>
              <a:ext uri="{FF2B5EF4-FFF2-40B4-BE49-F238E27FC236}">
                <a16:creationId xmlns:a16="http://schemas.microsoft.com/office/drawing/2014/main" id="{D41C9559-8C28-4C8E-BE6D-2A85A0E393E3}"/>
              </a:ext>
            </a:extLst>
          </p:cNvPr>
          <p:cNvSpPr/>
          <p:nvPr/>
        </p:nvSpPr>
        <p:spPr>
          <a:xfrm>
            <a:off x="5318587" y="3741410"/>
            <a:ext cx="30480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FE27C-A2C8-488B-910D-4EE334F06D80}"/>
              </a:ext>
            </a:extLst>
          </p:cNvPr>
          <p:cNvSpPr/>
          <p:nvPr/>
        </p:nvSpPr>
        <p:spPr>
          <a:xfrm>
            <a:off x="5623389" y="2827010"/>
            <a:ext cx="1619383" cy="1908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view</a:t>
            </a:r>
          </a:p>
          <a:p>
            <a:pPr algn="ctr"/>
            <a:r>
              <a:rPr lang="en-US" dirty="0"/>
              <a:t>App.view.xml</a:t>
            </a:r>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ectangle 18">
            <a:extLst>
              <a:ext uri="{FF2B5EF4-FFF2-40B4-BE49-F238E27FC236}">
                <a16:creationId xmlns:a16="http://schemas.microsoft.com/office/drawing/2014/main" id="{D88C6952-7A93-4647-A8B7-C1BE55F49BC3}"/>
              </a:ext>
            </a:extLst>
          </p:cNvPr>
          <p:cNvSpPr/>
          <p:nvPr/>
        </p:nvSpPr>
        <p:spPr>
          <a:xfrm>
            <a:off x="5775787" y="3436610"/>
            <a:ext cx="1333774" cy="12013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Container Control</a:t>
            </a:r>
          </a:p>
          <a:p>
            <a:pPr algn="ctr"/>
            <a:r>
              <a:rPr lang="en-US" sz="1100" dirty="0"/>
              <a:t>App, </a:t>
            </a:r>
            <a:r>
              <a:rPr lang="en-US" sz="1100" dirty="0" err="1"/>
              <a:t>SplitApp,FlexibleColumnLayout</a:t>
            </a:r>
            <a:endParaRPr lang="en-US" sz="1100" dirty="0"/>
          </a:p>
        </p:txBody>
      </p:sp>
      <p:sp>
        <p:nvSpPr>
          <p:cNvPr id="20" name="Arrow: Right 19">
            <a:extLst>
              <a:ext uri="{FF2B5EF4-FFF2-40B4-BE49-F238E27FC236}">
                <a16:creationId xmlns:a16="http://schemas.microsoft.com/office/drawing/2014/main" id="{1275C7A6-9981-4293-93A5-C823A52A5247}"/>
              </a:ext>
            </a:extLst>
          </p:cNvPr>
          <p:cNvSpPr/>
          <p:nvPr/>
        </p:nvSpPr>
        <p:spPr>
          <a:xfrm>
            <a:off x="7109561" y="3512810"/>
            <a:ext cx="952226" cy="2286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8856B4-019D-4F8E-8B27-EB75C8C58DEE}"/>
              </a:ext>
            </a:extLst>
          </p:cNvPr>
          <p:cNvSpPr/>
          <p:nvPr/>
        </p:nvSpPr>
        <p:spPr>
          <a:xfrm>
            <a:off x="8061787" y="3444992"/>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22" name="Rectangle 21">
            <a:extLst>
              <a:ext uri="{FF2B5EF4-FFF2-40B4-BE49-F238E27FC236}">
                <a16:creationId xmlns:a16="http://schemas.microsoft.com/office/drawing/2014/main" id="{76F0304F-B4DB-4312-B10C-AC54CA3275BC}"/>
              </a:ext>
            </a:extLst>
          </p:cNvPr>
          <p:cNvSpPr/>
          <p:nvPr/>
        </p:nvSpPr>
        <p:spPr>
          <a:xfrm>
            <a:off x="8061787" y="3931910"/>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2</a:t>
            </a:r>
          </a:p>
        </p:txBody>
      </p:sp>
      <p:sp>
        <p:nvSpPr>
          <p:cNvPr id="23" name="Arrow: Right 22">
            <a:extLst>
              <a:ext uri="{FF2B5EF4-FFF2-40B4-BE49-F238E27FC236}">
                <a16:creationId xmlns:a16="http://schemas.microsoft.com/office/drawing/2014/main" id="{58220E71-DB2D-40AA-BCD6-DF317B8397D6}"/>
              </a:ext>
            </a:extLst>
          </p:cNvPr>
          <p:cNvSpPr/>
          <p:nvPr/>
        </p:nvSpPr>
        <p:spPr>
          <a:xfrm>
            <a:off x="7109561" y="4020109"/>
            <a:ext cx="952226" cy="2286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E9BB8A-5EC6-4717-A4B4-B3544438C2B9}"/>
              </a:ext>
            </a:extLst>
          </p:cNvPr>
          <p:cNvSpPr/>
          <p:nvPr/>
        </p:nvSpPr>
        <p:spPr>
          <a:xfrm>
            <a:off x="9505661" y="3587537"/>
            <a:ext cx="918326"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t>Controller</a:t>
            </a:r>
          </a:p>
        </p:txBody>
      </p:sp>
      <p:sp>
        <p:nvSpPr>
          <p:cNvPr id="25" name="Rectangle 24">
            <a:extLst>
              <a:ext uri="{FF2B5EF4-FFF2-40B4-BE49-F238E27FC236}">
                <a16:creationId xmlns:a16="http://schemas.microsoft.com/office/drawing/2014/main" id="{80BE0B90-B4B5-4767-B26C-6BB0B75DE043}"/>
              </a:ext>
            </a:extLst>
          </p:cNvPr>
          <p:cNvSpPr/>
          <p:nvPr/>
        </p:nvSpPr>
        <p:spPr>
          <a:xfrm>
            <a:off x="9496517" y="4064686"/>
            <a:ext cx="918326"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t>Controller</a:t>
            </a:r>
          </a:p>
        </p:txBody>
      </p:sp>
      <p:cxnSp>
        <p:nvCxnSpPr>
          <p:cNvPr id="26" name="Straight Connector 25">
            <a:extLst>
              <a:ext uri="{FF2B5EF4-FFF2-40B4-BE49-F238E27FC236}">
                <a16:creationId xmlns:a16="http://schemas.microsoft.com/office/drawing/2014/main" id="{BC7D4001-8C36-4A3D-BEFF-8539D4EF3208}"/>
              </a:ext>
            </a:extLst>
          </p:cNvPr>
          <p:cNvCxnSpPr>
            <a:stCxn id="22" idx="3"/>
            <a:endCxn id="25" idx="1"/>
          </p:cNvCxnSpPr>
          <p:nvPr/>
        </p:nvCxnSpPr>
        <p:spPr>
          <a:xfrm>
            <a:off x="9319361" y="4122410"/>
            <a:ext cx="177156" cy="56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54C152-5E15-4216-8EA4-650E0D466DC7}"/>
              </a:ext>
            </a:extLst>
          </p:cNvPr>
          <p:cNvCxnSpPr>
            <a:stCxn id="21" idx="3"/>
            <a:endCxn id="24" idx="1"/>
          </p:cNvCxnSpPr>
          <p:nvPr/>
        </p:nvCxnSpPr>
        <p:spPr>
          <a:xfrm>
            <a:off x="9319361" y="3635492"/>
            <a:ext cx="186300" cy="66345"/>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CAFBCDD-1CC4-4D6B-84FE-5C070AEDE1F6}"/>
              </a:ext>
            </a:extLst>
          </p:cNvPr>
          <p:cNvSpPr/>
          <p:nvPr/>
        </p:nvSpPr>
        <p:spPr>
          <a:xfrm>
            <a:off x="9407939" y="2827010"/>
            <a:ext cx="1016048" cy="172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t>BaseController</a:t>
            </a:r>
            <a:endParaRPr lang="en-US" sz="900" dirty="0"/>
          </a:p>
        </p:txBody>
      </p:sp>
      <p:cxnSp>
        <p:nvCxnSpPr>
          <p:cNvPr id="29" name="Connector: Elbow 28">
            <a:extLst>
              <a:ext uri="{FF2B5EF4-FFF2-40B4-BE49-F238E27FC236}">
                <a16:creationId xmlns:a16="http://schemas.microsoft.com/office/drawing/2014/main" id="{2882E65C-9BF3-414D-9816-5962B688D6DF}"/>
              </a:ext>
            </a:extLst>
          </p:cNvPr>
          <p:cNvCxnSpPr>
            <a:stCxn id="24" idx="0"/>
            <a:endCxn id="28" idx="2"/>
          </p:cNvCxnSpPr>
          <p:nvPr/>
        </p:nvCxnSpPr>
        <p:spPr>
          <a:xfrm rot="16200000" flipV="1">
            <a:off x="9646327" y="3269039"/>
            <a:ext cx="588134" cy="488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89837E-16A4-4755-BD57-C53A2D315EDA}"/>
              </a:ext>
            </a:extLst>
          </p:cNvPr>
          <p:cNvCxnSpPr>
            <a:stCxn id="25" idx="0"/>
            <a:endCxn id="28" idx="2"/>
          </p:cNvCxnSpPr>
          <p:nvPr/>
        </p:nvCxnSpPr>
        <p:spPr>
          <a:xfrm rot="16200000" flipV="1">
            <a:off x="9403181" y="3512186"/>
            <a:ext cx="1065283" cy="39717"/>
          </a:xfrm>
          <a:prstGeom prst="bentConnector3">
            <a:avLst>
              <a:gd name="adj1" fmla="val 937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AFC7864-6360-4A65-BA57-91177A02D0A4}"/>
              </a:ext>
            </a:extLst>
          </p:cNvPr>
          <p:cNvSpPr/>
          <p:nvPr/>
        </p:nvSpPr>
        <p:spPr>
          <a:xfrm>
            <a:off x="7599852" y="2710993"/>
            <a:ext cx="1192060" cy="2880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err="1"/>
              <a:t>App.controller</a:t>
            </a:r>
            <a:endParaRPr lang="en-US" sz="1050" dirty="0"/>
          </a:p>
        </p:txBody>
      </p:sp>
      <p:cxnSp>
        <p:nvCxnSpPr>
          <p:cNvPr id="32" name="Connector: Elbow 31">
            <a:extLst>
              <a:ext uri="{FF2B5EF4-FFF2-40B4-BE49-F238E27FC236}">
                <a16:creationId xmlns:a16="http://schemas.microsoft.com/office/drawing/2014/main" id="{B8FFFE19-D410-4351-91A4-8B41935E94EB}"/>
              </a:ext>
            </a:extLst>
          </p:cNvPr>
          <p:cNvCxnSpPr>
            <a:stCxn id="31" idx="0"/>
            <a:endCxn id="28" idx="2"/>
          </p:cNvCxnSpPr>
          <p:nvPr/>
        </p:nvCxnSpPr>
        <p:spPr>
          <a:xfrm rot="16200000" flipH="1">
            <a:off x="8911717" y="1995158"/>
            <a:ext cx="288410" cy="1720081"/>
          </a:xfrm>
          <a:prstGeom prst="bentConnector5">
            <a:avLst>
              <a:gd name="adj1" fmla="val -79262"/>
              <a:gd name="adj2" fmla="val 52558"/>
              <a:gd name="adj3" fmla="val 1792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341C559-B25D-4C99-9C0F-E53A6ACBF40A}"/>
              </a:ext>
            </a:extLst>
          </p:cNvPr>
          <p:cNvCxnSpPr>
            <a:stCxn id="31" idx="2"/>
          </p:cNvCxnSpPr>
          <p:nvPr/>
        </p:nvCxnSpPr>
        <p:spPr>
          <a:xfrm rot="5400000">
            <a:off x="7691047" y="2550774"/>
            <a:ext cx="56561" cy="9531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AEB99ED-7ECA-4F62-93FC-968B4739ADAE}"/>
              </a:ext>
            </a:extLst>
          </p:cNvPr>
          <p:cNvSpPr/>
          <p:nvPr/>
        </p:nvSpPr>
        <p:spPr>
          <a:xfrm>
            <a:off x="4794341" y="2800737"/>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0D1606F-364A-42F9-8274-D48D884B5F30}"/>
              </a:ext>
            </a:extLst>
          </p:cNvPr>
          <p:cNvSpPr/>
          <p:nvPr/>
        </p:nvSpPr>
        <p:spPr>
          <a:xfrm>
            <a:off x="4721984" y="3985605"/>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a:t>
            </a:r>
          </a:p>
        </p:txBody>
      </p:sp>
      <p:cxnSp>
        <p:nvCxnSpPr>
          <p:cNvPr id="36" name="Straight Arrow Connector 35">
            <a:extLst>
              <a:ext uri="{FF2B5EF4-FFF2-40B4-BE49-F238E27FC236}">
                <a16:creationId xmlns:a16="http://schemas.microsoft.com/office/drawing/2014/main" id="{1F237AAF-3456-4A38-9107-C590B603406E}"/>
              </a:ext>
            </a:extLst>
          </p:cNvPr>
          <p:cNvCxnSpPr>
            <a:stCxn id="35" idx="4"/>
            <a:endCxn id="13" idx="7"/>
          </p:cNvCxnSpPr>
          <p:nvPr/>
        </p:nvCxnSpPr>
        <p:spPr>
          <a:xfrm flipH="1">
            <a:off x="4774821" y="4245849"/>
            <a:ext cx="299657" cy="245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8" name="Footer Placeholder 45">
            <a:extLst>
              <a:ext uri="{FF2B5EF4-FFF2-40B4-BE49-F238E27FC236}">
                <a16:creationId xmlns:a16="http://schemas.microsoft.com/office/drawing/2014/main" id="{836DC3A5-48DC-47EB-BE5F-DD6A7B44BFE3}"/>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354838" y="121603"/>
            <a:ext cx="5419797" cy="707887"/>
          </a:xfrm>
        </p:spPr>
        <p:txBody>
          <a:bodyPr>
            <a:normAutofit/>
          </a:bodyPr>
          <a:lstStyle/>
          <a:p>
            <a:pPr algn="l"/>
            <a:r>
              <a:rPr lang="en-US" sz="3600" dirty="0">
                <a:latin typeface="Cooper Black" panose="0208090404030B020404" pitchFamily="18" charset="0"/>
              </a:rPr>
              <a:t>What is Component.js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681062" y="1087439"/>
            <a:ext cx="11335004" cy="5124518"/>
          </a:xfrm>
        </p:spPr>
        <p:txBody>
          <a:bodyPr>
            <a:norm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its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 </a:t>
            </a:r>
            <a:endParaRPr lang="en-US" sz="1800" b="1" dirty="0">
              <a:solidFill>
                <a:schemeClr val="tx1">
                  <a:lumMod val="95000"/>
                  <a:lumOff val="5000"/>
                </a:schemeClr>
              </a:solidFill>
              <a:latin typeface="Calibri (Body)"/>
            </a:endParaRPr>
          </a:p>
          <a:p>
            <a:pPr marL="285750" indent="-285750" algn="l">
              <a:lnSpc>
                <a:spcPct val="100000"/>
              </a:lnSpc>
              <a:spcBef>
                <a:spcPts val="0"/>
              </a:spcBef>
              <a:buFont typeface="Arial" panose="020B0604020202020204" pitchFamily="34" charset="0"/>
              <a:buChar char="•"/>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8" name="Picture 7">
            <a:extLst>
              <a:ext uri="{FF2B5EF4-FFF2-40B4-BE49-F238E27FC236}">
                <a16:creationId xmlns:a16="http://schemas.microsoft.com/office/drawing/2014/main" id="{739C4F0B-2DDB-45CF-A21B-A0EE61D86C19}"/>
              </a:ext>
            </a:extLst>
          </p:cNvPr>
          <p:cNvPicPr>
            <a:picLocks noChangeAspect="1"/>
          </p:cNvPicPr>
          <p:nvPr/>
        </p:nvPicPr>
        <p:blipFill>
          <a:blip r:embed="rId3"/>
          <a:stretch>
            <a:fillRect/>
          </a:stretch>
        </p:blipFill>
        <p:spPr>
          <a:xfrm>
            <a:off x="8714188" y="2695837"/>
            <a:ext cx="3477812" cy="3431556"/>
          </a:xfrm>
          <a:prstGeom prst="rect">
            <a:avLst/>
          </a:prstGeom>
        </p:spPr>
      </p:pic>
    </p:spTree>
    <p:extLst>
      <p:ext uri="{BB962C8B-B14F-4D97-AF65-F5344CB8AC3E}">
        <p14:creationId xmlns:p14="http://schemas.microsoft.com/office/powerpoint/2010/main" val="3506106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Skeleton of Component.js</a:t>
            </a:r>
          </a:p>
        </p:txBody>
      </p:sp>
      <p:sp>
        <p:nvSpPr>
          <p:cNvPr id="3" name="TextBox 2">
            <a:extLst>
              <a:ext uri="{FF2B5EF4-FFF2-40B4-BE49-F238E27FC236}">
                <a16:creationId xmlns:a16="http://schemas.microsoft.com/office/drawing/2014/main" id="{E1028556-592D-454D-8F19-2C3A5A199F7B}"/>
              </a:ext>
            </a:extLst>
          </p:cNvPr>
          <p:cNvSpPr txBox="1"/>
          <p:nvPr/>
        </p:nvSpPr>
        <p:spPr>
          <a:xfrm>
            <a:off x="1182370" y="1422889"/>
            <a:ext cx="8772182" cy="4431983"/>
          </a:xfrm>
          <a:prstGeom prst="rect">
            <a:avLst/>
          </a:prstGeom>
          <a:noFill/>
        </p:spPr>
        <p:txBody>
          <a:bodyPr wrap="square" rtlCol="0">
            <a:spAutoFit/>
          </a:bodyPr>
          <a:lstStyle/>
          <a:p>
            <a:r>
              <a:rPr lang="en-US" sz="1600" b="0" dirty="0" err="1">
                <a:solidFill>
                  <a:srgbClr val="001080"/>
                </a:solidFill>
                <a:effectLst/>
                <a:latin typeface="Consolas" panose="020B0609020204030204" pitchFamily="49" charset="0"/>
              </a:rPr>
              <a:t>sap</a:t>
            </a:r>
            <a:r>
              <a:rPr lang="en-US" sz="1600" b="0" dirty="0" err="1">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ui</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a:t>
            </a:r>
            <a:r>
              <a:rPr lang="en-US" sz="1600" b="0" dirty="0" err="1">
                <a:solidFill>
                  <a:srgbClr val="A31515"/>
                </a:solidFill>
                <a:effectLst/>
                <a:latin typeface="Consolas" panose="020B0609020204030204" pitchFamily="49" charset="0"/>
              </a:rPr>
              <a:t>ui</a:t>
            </a:r>
            <a:r>
              <a:rPr lang="en-US" sz="1600" b="0" dirty="0">
                <a:solidFill>
                  <a:srgbClr val="A31515"/>
                </a:solidFill>
                <a:effectLst/>
                <a:latin typeface="Consolas" panose="020B0609020204030204" pitchFamily="49" charset="0"/>
              </a:rPr>
              <a:t>/core/</a:t>
            </a:r>
            <a:r>
              <a:rPr lang="en-US" sz="1600" b="0" dirty="0" err="1">
                <a:solidFill>
                  <a:srgbClr val="A31515"/>
                </a:solidFill>
                <a:effectLst/>
                <a:latin typeface="Consolas" panose="020B0609020204030204" pitchFamily="49" charset="0"/>
              </a:rPr>
              <a:t>UIComponent</a:t>
            </a:r>
            <a:r>
              <a:rPr lang="en-US" sz="1600" b="0" dirty="0">
                <a:solidFill>
                  <a:srgbClr val="A31515"/>
                </a:solidFill>
                <a:effectLst/>
                <a:latin typeface="Consolas" panose="020B0609020204030204" pitchFamily="49" charset="0"/>
              </a:rPr>
              <a: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UIComponent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t>
            </a:r>
            <a:r>
              <a:rPr lang="en-US" sz="1600" b="0" dirty="0" err="1">
                <a:solidFill>
                  <a:srgbClr val="A31515"/>
                </a:solidFill>
                <a:effectLst/>
                <a:latin typeface="Consolas" panose="020B0609020204030204" pitchFamily="49" charset="0"/>
              </a:rPr>
              <a:t>anubhav.app.Component</a:t>
            </a:r>
            <a:r>
              <a:rPr lang="en-US" sz="1600" b="0" dirty="0">
                <a:solidFill>
                  <a:srgbClr val="A31515"/>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CDE4047D-EB1C-4F1A-ADA3-4DC4A130EEE5}"/>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562900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0" y="121603"/>
            <a:ext cx="11299367" cy="707887"/>
          </a:xfrm>
        </p:spPr>
        <p:txBody>
          <a:bodyPr>
            <a:noAutofit/>
          </a:bodyPr>
          <a:lstStyle/>
          <a:p>
            <a:pPr algn="l"/>
            <a:r>
              <a:rPr lang="en-US" sz="3600" dirty="0">
                <a:solidFill>
                  <a:srgbClr val="3A3A3A"/>
                </a:solidFill>
                <a:latin typeface="Cooper Black" panose="0208090404030B020404" pitchFamily="18" charset="0"/>
              </a:rPr>
              <a:t>  </a:t>
            </a:r>
            <a:r>
              <a:rPr lang="en-US" sz="3600" i="0" dirty="0">
                <a:solidFill>
                  <a:srgbClr val="3A3A3A"/>
                </a:solidFill>
                <a:effectLst/>
                <a:latin typeface="Cooper Black" panose="0208090404030B020404" pitchFamily="18" charset="0"/>
              </a:rPr>
              <a:t>Component.js file has two important parts:</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6" y="1107316"/>
            <a:ext cx="9144000" cy="3096936"/>
          </a:xfrm>
        </p:spPr>
        <p:txBody>
          <a:bodyPr>
            <a:noAutofit/>
          </a:bodyPr>
          <a:lstStyle/>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The metadata section.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endParaRPr lang="en-US" sz="1800" dirty="0">
              <a:solidFill>
                <a:schemeClr val="tx1">
                  <a:lumMod val="95000"/>
                  <a:lumOff val="5000"/>
                </a:schemeClr>
              </a:solidFill>
              <a:latin typeface="Calibri (Body)"/>
            </a:endParaRPr>
          </a:p>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Another section of component file is the init function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16BBF425-3516-47C9-BA8F-FCEFF6BDDF19}"/>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4A691D7-27B8-4430-9E06-CA5C2633020C}"/>
              </a:ext>
            </a:extLst>
          </p:cNvPr>
          <p:cNvPicPr>
            <a:picLocks noChangeAspect="1"/>
          </p:cNvPicPr>
          <p:nvPr/>
        </p:nvPicPr>
        <p:blipFill>
          <a:blip r:embed="rId3"/>
          <a:stretch>
            <a:fillRect/>
          </a:stretch>
        </p:blipFill>
        <p:spPr>
          <a:xfrm>
            <a:off x="6234266" y="2020061"/>
            <a:ext cx="5065102" cy="4619278"/>
          </a:xfrm>
          <a:prstGeom prst="rect">
            <a:avLst/>
          </a:prstGeom>
        </p:spPr>
      </p:pic>
    </p:spTree>
    <p:extLst>
      <p:ext uri="{BB962C8B-B14F-4D97-AF65-F5344CB8AC3E}">
        <p14:creationId xmlns:p14="http://schemas.microsoft.com/office/powerpoint/2010/main" val="1542787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8623-8A47-4F7B-9EF6-A7DF99F6747D}"/>
              </a:ext>
            </a:extLst>
          </p:cNvPr>
          <p:cNvSpPr txBox="1">
            <a:spLocks/>
          </p:cNvSpPr>
          <p:nvPr/>
        </p:nvSpPr>
        <p:spPr>
          <a:xfrm>
            <a:off x="354623" y="1"/>
            <a:ext cx="10515600" cy="10814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36F3D242-056B-4C2A-AED1-9536EA1E6082}"/>
              </a:ext>
            </a:extLst>
          </p:cNvPr>
          <p:cNvSpPr txBox="1">
            <a:spLocks/>
          </p:cNvSpPr>
          <p:nvPr/>
        </p:nvSpPr>
        <p:spPr>
          <a:xfrm>
            <a:off x="354623" y="657491"/>
            <a:ext cx="10515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Design simple a Fiori Application</a:t>
            </a:r>
          </a:p>
          <a:p>
            <a:pPr marL="342900" indent="-342900">
              <a:buFont typeface="Arial" panose="020B0604020202020204" pitchFamily="34" charset="0"/>
              <a:buAutoNum type="arabicPeriod"/>
            </a:pPr>
            <a:r>
              <a:rPr lang="en-US" sz="1800" dirty="0"/>
              <a:t>Create a webapp folder</a:t>
            </a:r>
          </a:p>
          <a:p>
            <a:pPr marL="0" indent="0">
              <a:buNone/>
            </a:pPr>
            <a:r>
              <a:rPr lang="en-US" sz="1800" dirty="0"/>
              <a:t>       1.1 Create Two folder as controller and view</a:t>
            </a:r>
          </a:p>
          <a:p>
            <a:pPr marL="0" indent="0">
              <a:buNone/>
            </a:pPr>
            <a:r>
              <a:rPr lang="en-US" sz="1800" dirty="0"/>
              <a:t>2. Controller and View section section </a:t>
            </a:r>
          </a:p>
          <a:p>
            <a:pPr marL="0" indent="0">
              <a:buNone/>
            </a:pPr>
            <a:r>
              <a:rPr lang="en-US" sz="1800" dirty="0"/>
              <a:t>       2.1 Create App Controller</a:t>
            </a:r>
          </a:p>
          <a:p>
            <a:pPr marL="0" indent="0">
              <a:buNone/>
            </a:pPr>
            <a:r>
              <a:rPr lang="en-US" sz="1800" dirty="0"/>
              <a:t>       2.2 Base Controller </a:t>
            </a:r>
          </a:p>
          <a:p>
            <a:pPr marL="0" indent="0">
              <a:buNone/>
            </a:pPr>
            <a:r>
              <a:rPr lang="en-US" sz="1800" dirty="0"/>
              <a:t>       2.3  View1 controller</a:t>
            </a:r>
          </a:p>
          <a:p>
            <a:pPr marL="0" indent="0">
              <a:buNone/>
            </a:pPr>
            <a:r>
              <a:rPr lang="en-US" sz="1800" dirty="0"/>
              <a:t>       2.4  View2 Controller </a:t>
            </a:r>
          </a:p>
          <a:p>
            <a:pPr marL="0" indent="0">
              <a:buNone/>
            </a:pPr>
            <a:r>
              <a:rPr lang="en-US" sz="1800" dirty="0"/>
              <a:t>       2.5 App view</a:t>
            </a:r>
          </a:p>
          <a:p>
            <a:pPr marL="0" indent="0">
              <a:buNone/>
            </a:pPr>
            <a:r>
              <a:rPr lang="en-US" sz="1800" dirty="0"/>
              <a:t>       2.6 View1. view</a:t>
            </a:r>
          </a:p>
          <a:p>
            <a:pPr marL="0" indent="0">
              <a:buNone/>
            </a:pPr>
            <a:r>
              <a:rPr lang="en-US" sz="1800" dirty="0"/>
              <a:t>       2.7 View2. view</a:t>
            </a:r>
          </a:p>
          <a:p>
            <a:pPr marL="0" indent="0">
              <a:buNone/>
            </a:pPr>
            <a:r>
              <a:rPr lang="en-US" sz="1800"/>
              <a:t> 3. </a:t>
            </a:r>
            <a:r>
              <a:rPr lang="en-US" sz="1800" dirty="0"/>
              <a:t>Update Component.js</a:t>
            </a:r>
          </a:p>
          <a:p>
            <a:pPr marL="0" indent="0">
              <a:buNone/>
            </a:pPr>
            <a:r>
              <a:rPr lang="en-US" sz="1800" dirty="0"/>
              <a:t> 4. index.html file</a:t>
            </a:r>
          </a:p>
        </p:txBody>
      </p:sp>
      <p:pic>
        <p:nvPicPr>
          <p:cNvPr id="4" name="Picture 3">
            <a:extLst>
              <a:ext uri="{FF2B5EF4-FFF2-40B4-BE49-F238E27FC236}">
                <a16:creationId xmlns:a16="http://schemas.microsoft.com/office/drawing/2014/main" id="{45C8B5AD-FE33-4241-9825-4B0BB0CE48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524FEF8-2DB1-4B0B-9B0E-8BFBAFC35721}"/>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6" name="Picture 2" descr="Free Vector | Professional programmer engineer writing code">
            <a:extLst>
              <a:ext uri="{FF2B5EF4-FFF2-40B4-BE49-F238E27FC236}">
                <a16:creationId xmlns:a16="http://schemas.microsoft.com/office/drawing/2014/main" id="{493B5F4D-A5F7-42CC-BBD6-C179DA788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576" y="1813148"/>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357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147782" y="184585"/>
            <a:ext cx="10898910" cy="640272"/>
          </a:xfrm>
        </p:spPr>
        <p:txBody>
          <a:bodyPr>
            <a:normAutofit/>
          </a:bodyPr>
          <a:lstStyle/>
          <a:p>
            <a:pPr algn="l"/>
            <a:r>
              <a:rPr lang="en-US" sz="3600" dirty="0">
                <a:latin typeface="Cooper Black" panose="0208090404030B020404" pitchFamily="18" charset="0"/>
              </a:rPr>
              <a:t>What is manifest.json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30909" y="1052802"/>
            <a:ext cx="11369964" cy="5347998"/>
          </a:xfrm>
        </p:spPr>
        <p:txBody>
          <a:bodyPr>
            <a:norm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sp>
        <p:nvSpPr>
          <p:cNvPr id="6" name="Footer Placeholder 45">
            <a:extLst>
              <a:ext uri="{FF2B5EF4-FFF2-40B4-BE49-F238E27FC236}">
                <a16:creationId xmlns:a16="http://schemas.microsoft.com/office/drawing/2014/main" id="{597EEB8C-0E2E-476E-8B29-2FE1C0F86947}"/>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1" name="Picture 10">
            <a:extLst>
              <a:ext uri="{FF2B5EF4-FFF2-40B4-BE49-F238E27FC236}">
                <a16:creationId xmlns:a16="http://schemas.microsoft.com/office/drawing/2014/main" id="{034C0C90-24E3-4860-8064-D670FDC791F1}"/>
              </a:ext>
            </a:extLst>
          </p:cNvPr>
          <p:cNvPicPr>
            <a:picLocks noChangeAspect="1"/>
          </p:cNvPicPr>
          <p:nvPr/>
        </p:nvPicPr>
        <p:blipFill>
          <a:blip r:embed="rId3"/>
          <a:stretch>
            <a:fillRect/>
          </a:stretch>
        </p:blipFill>
        <p:spPr>
          <a:xfrm>
            <a:off x="8757184" y="3004505"/>
            <a:ext cx="3203907" cy="3160321"/>
          </a:xfrm>
          <a:prstGeom prst="rect">
            <a:avLst/>
          </a:prstGeom>
        </p:spPr>
      </p:pic>
    </p:spTree>
    <p:extLst>
      <p:ext uri="{BB962C8B-B14F-4D97-AF65-F5344CB8AC3E}">
        <p14:creationId xmlns:p14="http://schemas.microsoft.com/office/powerpoint/2010/main" val="402887247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7849</TotalTime>
  <Words>2206</Words>
  <Application>Microsoft Office PowerPoint</Application>
  <PresentationFormat>Widescreen</PresentationFormat>
  <Paragraphs>281</Paragraphs>
  <Slides>27</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72</vt:lpstr>
      <vt:lpstr>Arial</vt:lpstr>
      <vt:lpstr>Arial Black</vt:lpstr>
      <vt:lpstr>Calibri</vt:lpstr>
      <vt:lpstr>Calibri (Body)</vt:lpstr>
      <vt:lpstr>Calibri Light</vt:lpstr>
      <vt:lpstr>Consolas</vt:lpstr>
      <vt:lpstr>Cooper Black</vt:lpstr>
      <vt:lpstr>Open Sans</vt:lpstr>
      <vt:lpstr>Segoe UI Light</vt:lpstr>
      <vt:lpstr>Office Theme</vt:lpstr>
      <vt:lpstr>PowerPoint Presentation</vt:lpstr>
      <vt:lpstr>PowerPoint Presentation</vt:lpstr>
      <vt:lpstr>PowerPoint Presentation</vt:lpstr>
      <vt:lpstr>PowerPoint Presentation</vt:lpstr>
      <vt:lpstr>What is Component.js</vt:lpstr>
      <vt:lpstr>PowerPoint Presentation</vt:lpstr>
      <vt:lpstr>  Component.js file has two important parts:</vt:lpstr>
      <vt:lpstr>PowerPoint Presentation</vt:lpstr>
      <vt:lpstr>What is manifest.json ?</vt:lpstr>
      <vt:lpstr>PowerPoint Presentation</vt:lpstr>
      <vt:lpstr>Three Sections of manifest.json</vt:lpstr>
      <vt:lpstr>PowerPoint Presentation</vt:lpstr>
      <vt:lpstr>App Overview: The Basic Files of App  </vt:lpstr>
      <vt:lpstr>Model Instantiation</vt:lpstr>
      <vt:lpstr>Hook methods in controller</vt:lpstr>
      <vt:lpstr>PowerPoint Presentation</vt:lpstr>
      <vt:lpstr>Routes and Routing </vt:lpstr>
      <vt:lpstr>Routing Configuration</vt:lpstr>
      <vt:lpstr>Navigation and Routing</vt:lpstr>
      <vt:lpstr>Exercise  </vt:lpstr>
      <vt:lpstr>Structure of fiori application setup</vt:lpstr>
      <vt:lpstr>Concept of enable routing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671</cp:revision>
  <dcterms:created xsi:type="dcterms:W3CDTF">2016-07-10T03:33:26Z</dcterms:created>
  <dcterms:modified xsi:type="dcterms:W3CDTF">2021-05-19T06:21:03Z</dcterms:modified>
</cp:coreProperties>
</file>